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  <p:sldMasterId id="2147483691" r:id="rId5"/>
  </p:sldMasterIdLst>
  <p:notesMasterIdLst>
    <p:notesMasterId r:id="rId23"/>
  </p:notesMasterIdLst>
  <p:sldIdLst>
    <p:sldId id="275" r:id="rId6"/>
    <p:sldId id="286" r:id="rId7"/>
    <p:sldId id="383" r:id="rId8"/>
    <p:sldId id="378" r:id="rId9"/>
    <p:sldId id="386" r:id="rId10"/>
    <p:sldId id="389" r:id="rId11"/>
    <p:sldId id="385" r:id="rId12"/>
    <p:sldId id="379" r:id="rId13"/>
    <p:sldId id="280" r:id="rId14"/>
    <p:sldId id="391" r:id="rId15"/>
    <p:sldId id="282" r:id="rId16"/>
    <p:sldId id="284" r:id="rId17"/>
    <p:sldId id="390" r:id="rId18"/>
    <p:sldId id="283" r:id="rId19"/>
    <p:sldId id="285" r:id="rId20"/>
    <p:sldId id="388" r:id="rId21"/>
    <p:sldId id="38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9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ECFF56-0A7C-59B3-28C7-C0E5400F122B}" v="23" dt="2022-03-30T07:24:05.973"/>
    <p1510:client id="{8EB6E1E6-F2E4-E6BA-1EA9-ACEBE076BF14}" v="20" dt="2022-03-30T13:01:30.014"/>
    <p1510:client id="{A71CB7C2-AD3A-4F39-AF5C-061F0C8F0D53}" v="21" dt="2022-03-30T07:36:43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9" autoAdjust="0"/>
    <p:restoredTop sz="70755" autoAdjust="0"/>
  </p:normalViewPr>
  <p:slideViewPr>
    <p:cSldViewPr snapToGrid="0" snapToObjects="1">
      <p:cViewPr varScale="1">
        <p:scale>
          <a:sx n="80" d="100"/>
          <a:sy n="80" d="100"/>
        </p:scale>
        <p:origin x="148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5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79483-C752-3745-A074-858F36C64E14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89BCC-58BB-5F41-89FF-EA8DA1D423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9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89BCC-58BB-5F41-89FF-EA8DA1D423C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26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89BCC-58BB-5F41-89FF-EA8DA1D423C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586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89BCC-58BB-5F41-89FF-EA8DA1D423C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56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89BCC-58BB-5F41-89FF-EA8DA1D423C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697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89BCC-58BB-5F41-89FF-EA8DA1D423C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1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8BFBDF-84CB-0A4E-899E-0090FF15C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3" b="26258"/>
          <a:stretch/>
        </p:blipFill>
        <p:spPr>
          <a:xfrm>
            <a:off x="0" y="0"/>
            <a:ext cx="12192000" cy="33718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02AC38-3171-0A43-90F3-95178DC16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242687"/>
            <a:ext cx="12192001" cy="1599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E83212-6C05-A64A-8ECC-DEAA08825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50780" y="2310518"/>
            <a:ext cx="2243868" cy="22369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3BB60DD-24CC-7A4B-B9DA-CB7329BE81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3950" y="3192839"/>
            <a:ext cx="9937724" cy="1645920"/>
          </a:xfrm>
          <a:noFill/>
          <a:ln>
            <a:noFill/>
          </a:ln>
        </p:spPr>
        <p:txBody>
          <a:bodyPr>
            <a:normAutofit/>
          </a:bodyPr>
          <a:lstStyle>
            <a:lvl1pPr algn="ctr">
              <a:defRPr sz="4400" baseline="0">
                <a:latin typeface="+mj-lt"/>
              </a:defRPr>
            </a:lvl1pPr>
          </a:lstStyle>
          <a:p>
            <a:r>
              <a:rPr lang="en-US" sz="4400" cap="none" spc="0" dirty="0">
                <a:ea typeface="Open Sans" panose="020B0606030504020204" pitchFamily="34" charset="0"/>
                <a:cs typeface="Calibri" panose="020F0502020204030204" pitchFamily="34" charset="0"/>
              </a:rPr>
              <a:t>Name of training</a:t>
            </a:r>
          </a:p>
        </p:txBody>
      </p: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6075" y="5133751"/>
            <a:ext cx="2542741" cy="1432639"/>
            <a:chOff x="546075" y="5133751"/>
            <a:chExt cx="2542741" cy="1432639"/>
          </a:xfrm>
        </p:grpSpPr>
        <p:pic>
          <p:nvPicPr>
            <p:cNvPr id="15" name="Picture 14" descr="An initiative of CBM Global Disability Inclusion">
              <a:extLst>
                <a:ext uri="{FF2B5EF4-FFF2-40B4-BE49-F238E27FC236}">
                  <a16:creationId xmlns:a16="http://schemas.microsoft.com/office/drawing/2014/main" id="{EB8745D4-256E-AD4A-AE27-104210F31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1361" y="6480138"/>
              <a:ext cx="2145665" cy="86252"/>
            </a:xfrm>
            <a:prstGeom prst="rect">
              <a:avLst/>
            </a:prstGeom>
          </p:spPr>
        </p:pic>
        <p:pic>
          <p:nvPicPr>
            <p:cNvPr id="16" name="Picture 15" descr="cbm inclusion advisory group logo">
              <a:extLst>
                <a:ext uri="{FF2B5EF4-FFF2-40B4-BE49-F238E27FC236}">
                  <a16:creationId xmlns:a16="http://schemas.microsoft.com/office/drawing/2014/main" id="{2E144DB6-93B0-594A-BC84-440C2C4FC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46075" y="5133751"/>
              <a:ext cx="2542741" cy="1211078"/>
            </a:xfrm>
            <a:prstGeom prst="rect">
              <a:avLst/>
            </a:prstGeom>
          </p:spPr>
        </p:pic>
      </p:grpSp>
      <p:sp>
        <p:nvSpPr>
          <p:cNvPr id="20" name="Picture Placeholde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76613" y="5133751"/>
            <a:ext cx="2166937" cy="13463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/>
              <a:t>Partner logo here if needed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5936343" y="5218113"/>
            <a:ext cx="2859995" cy="126206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latin typeface="+mj-lt"/>
              </a:defRPr>
            </a:lvl1pPr>
          </a:lstStyle>
          <a:p>
            <a:pPr lvl="0"/>
            <a:r>
              <a:rPr lang="en-AU" dirty="0"/>
              <a:t>Training for [partner]</a:t>
            </a:r>
            <a:br>
              <a:rPr lang="en-AU" dirty="0"/>
            </a:br>
            <a:r>
              <a:rPr lang="en-AU" dirty="0"/>
              <a:t>Location</a:t>
            </a:r>
            <a:br>
              <a:rPr lang="en-AU" dirty="0"/>
            </a:br>
            <a:r>
              <a:rPr lang="en-AU" dirty="0"/>
              <a:t>Date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8948738" y="5218113"/>
            <a:ext cx="2859995" cy="12620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600" b="1" baseline="0">
                <a:latin typeface="+mj-lt"/>
              </a:defRPr>
            </a:lvl1pPr>
          </a:lstStyle>
          <a:p>
            <a:pPr lvl="0"/>
            <a:r>
              <a:rPr lang="en-AU" dirty="0"/>
              <a:t>Facilitators:</a:t>
            </a:r>
            <a:br>
              <a:rPr lang="en-AU" dirty="0"/>
            </a:br>
            <a:r>
              <a:rPr lang="en-AU" dirty="0"/>
              <a:t>Name, Organisation</a:t>
            </a:r>
            <a:br>
              <a:rPr lang="en-AU" dirty="0"/>
            </a:br>
            <a:r>
              <a:rPr lang="en-AU" dirty="0"/>
              <a:t>Name, Organisation</a:t>
            </a:r>
            <a:br>
              <a:rPr lang="en-AU" dirty="0"/>
            </a:br>
            <a:r>
              <a:rPr lang="en-AU" dirty="0"/>
              <a:t>Name, Organisation</a:t>
            </a:r>
          </a:p>
        </p:txBody>
      </p:sp>
    </p:spTree>
    <p:extLst>
      <p:ext uri="{BB962C8B-B14F-4D97-AF65-F5344CB8AC3E}">
        <p14:creationId xmlns:p14="http://schemas.microsoft.com/office/powerpoint/2010/main" val="421849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60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landscape phot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4EAA1-EB02-45D6-8222-993DE212F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1525" y="5793740"/>
            <a:ext cx="8968951" cy="584103"/>
          </a:xfrm>
        </p:spPr>
        <p:txBody>
          <a:bodyPr vert="horz" lIns="0" tIns="45720" rIns="0" bIns="45720" rtlCol="0" anchor="t">
            <a:noAutofit/>
          </a:bodyPr>
          <a:lstStyle>
            <a:lvl1pPr algn="ctr">
              <a:defRPr lang="en-AU" sz="24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</a:pPr>
            <a:r>
              <a:rPr lang="en-US" dirty="0"/>
              <a:t>Caption goes here</a:t>
            </a:r>
            <a:endParaRPr lang="en-AU" dirty="0"/>
          </a:p>
        </p:txBody>
      </p:sp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4270" y="480156"/>
            <a:ext cx="11203460" cy="51792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84D332-4BF6-7548-BD5C-7DFC7DEB9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042" y="6009552"/>
            <a:ext cx="1411816" cy="67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74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ortrait phot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AF458-3DD6-4553-B81E-4F89EF20EB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6933" y="1642534"/>
            <a:ext cx="2963334" cy="4367018"/>
          </a:xfrm>
        </p:spPr>
        <p:txBody>
          <a:bodyPr vert="horz" lIns="0" tIns="45720" rIns="0" bIns="45720" rtlCol="0" anchor="t">
            <a:noAutofit/>
          </a:bodyPr>
          <a:lstStyle>
            <a:lvl1pPr>
              <a:defRPr lang="en-AU" sz="24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</a:pPr>
            <a:r>
              <a:rPr lang="en-US" dirty="0"/>
              <a:t>Caption goes here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77146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84D332-4BF6-7548-BD5C-7DFC7DEB9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109" y="6009552"/>
            <a:ext cx="1411816" cy="67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50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180CB71A-F89B-41A4-BD89-3874149EF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390" y="-331561"/>
            <a:ext cx="10938934" cy="27350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/>
              <a:t>Closing slide with contact details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419350" y="5202768"/>
            <a:ext cx="7353300" cy="819150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Contact details</a:t>
            </a:r>
          </a:p>
        </p:txBody>
      </p:sp>
      <p:grpSp>
        <p:nvGrpSpPr>
          <p:cNvPr id="2" name="Group 1" descr="CBM Inclusion Advisory Group logo"/>
          <p:cNvGrpSpPr/>
          <p:nvPr userDrawn="1"/>
        </p:nvGrpSpPr>
        <p:grpSpPr>
          <a:xfrm>
            <a:off x="4205193" y="2236875"/>
            <a:ext cx="3781615" cy="2130649"/>
            <a:chOff x="546075" y="5133751"/>
            <a:chExt cx="2542741" cy="1432639"/>
          </a:xfrm>
        </p:grpSpPr>
        <p:pic>
          <p:nvPicPr>
            <p:cNvPr id="3" name="Picture 2" descr="An initiative of CBM Global Disability Inclusion">
              <a:extLst>
                <a:ext uri="{FF2B5EF4-FFF2-40B4-BE49-F238E27FC236}">
                  <a16:creationId xmlns:a16="http://schemas.microsoft.com/office/drawing/2014/main" id="{EB8745D4-256E-AD4A-AE27-104210F31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1361" y="6480138"/>
              <a:ext cx="2145665" cy="86252"/>
            </a:xfrm>
            <a:prstGeom prst="rect">
              <a:avLst/>
            </a:prstGeom>
          </p:spPr>
        </p:pic>
        <p:pic>
          <p:nvPicPr>
            <p:cNvPr id="4" name="Picture 3" descr="cbm inclusion advisory group logo">
              <a:extLst>
                <a:ext uri="{FF2B5EF4-FFF2-40B4-BE49-F238E27FC236}">
                  <a16:creationId xmlns:a16="http://schemas.microsoft.com/office/drawing/2014/main" id="{2E144DB6-93B0-594A-BC84-440C2C4FC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46075" y="5133751"/>
              <a:ext cx="2542741" cy="1211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3811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F33BFBD0-5486-4074-942E-146517EE7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79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lang="en-US" sz="4400" b="1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+mj-lt"/>
              </a:rPr>
              <a:t>Health security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+mj-lt"/>
              </a:rPr>
              <a:t>Drivers and recent health security threats in the Pacific region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+mj-lt"/>
              </a:rPr>
              <a:t>Health Security Initiative and approach to building resilience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+mj-lt"/>
              </a:rPr>
              <a:t>COVID-19 response and vaccine access</a:t>
            </a:r>
          </a:p>
        </p:txBody>
      </p:sp>
      <p:pic>
        <p:nvPicPr>
          <p:cNvPr id="6" name="Picture 5" descr="cbm inclusion advisory group logo">
            <a:extLst>
              <a:ext uri="{FF2B5EF4-FFF2-40B4-BE49-F238E27FC236}">
                <a16:creationId xmlns:a16="http://schemas.microsoft.com/office/drawing/2014/main" id="{052880A8-E69A-4074-9750-FA1116FDDA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1042" y="6009551"/>
            <a:ext cx="1411816" cy="67243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91B73-4D81-445E-8B13-4C585C63A8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306630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4430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33" y="1825625"/>
            <a:ext cx="5393267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393267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1489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lus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4" y="365125"/>
            <a:ext cx="47244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34" y="1825625"/>
            <a:ext cx="47244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486400" y="365125"/>
            <a:ext cx="6079067" cy="53931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64" y="5844539"/>
            <a:ext cx="6079003" cy="332423"/>
          </a:xfrm>
        </p:spPr>
        <p:txBody>
          <a:bodyPr lIns="0" rIns="0">
            <a:normAutofit/>
          </a:bodyPr>
          <a:lstStyle>
            <a:lvl1pPr marL="0" indent="0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Caption goes here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5730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1117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landscape phot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6E10434-7096-45F7-95DC-7BBE8767C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1525" y="5793740"/>
            <a:ext cx="8968951" cy="584103"/>
          </a:xfrm>
        </p:spPr>
        <p:txBody>
          <a:bodyPr vert="horz" lIns="0" tIns="45720" rIns="0" bIns="45720" rtlCol="0" anchor="t">
            <a:noAutofit/>
          </a:bodyPr>
          <a:lstStyle>
            <a:lvl1pPr algn="ctr">
              <a:defRPr lang="en-AU" sz="24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</a:pPr>
            <a:r>
              <a:rPr lang="en-US" dirty="0"/>
              <a:t>Caption goes here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94270" y="480156"/>
            <a:ext cx="11203460" cy="51792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614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sig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46862"/>
            <a:ext cx="12192001" cy="25111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02AC38-3171-0A43-90F3-95178DC16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12192000" cy="43468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3BB60DD-24CC-7A4B-B9DA-CB7329BE81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5782" y="1352595"/>
            <a:ext cx="9937724" cy="1645920"/>
          </a:xfrm>
          <a:noFill/>
          <a:ln>
            <a:noFill/>
          </a:ln>
        </p:spPr>
        <p:txBody>
          <a:bodyPr>
            <a:normAutofit/>
          </a:bodyPr>
          <a:lstStyle>
            <a:lvl1pPr algn="ctr">
              <a:defRPr sz="4400" baseline="0">
                <a:latin typeface="+mj-lt"/>
              </a:defRPr>
            </a:lvl1pPr>
          </a:lstStyle>
          <a:p>
            <a:r>
              <a:rPr lang="en-US" sz="4400" cap="none" spc="0" dirty="0">
                <a:ea typeface="Open Sans" panose="020B0606030504020204" pitchFamily="34" charset="0"/>
                <a:cs typeface="Calibri" panose="020F0502020204030204" pitchFamily="34" charset="0"/>
              </a:rPr>
              <a:t>Name of training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518740" y="3143250"/>
            <a:ext cx="3554766" cy="107016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latin typeface="+mj-lt"/>
              </a:defRPr>
            </a:lvl1pPr>
          </a:lstStyle>
          <a:p>
            <a:pPr lvl="0"/>
            <a:r>
              <a:rPr lang="en-AU" dirty="0"/>
              <a:t>Training for [partner]</a:t>
            </a:r>
            <a:br>
              <a:rPr lang="en-AU" dirty="0"/>
            </a:br>
            <a:r>
              <a:rPr lang="en-AU" dirty="0"/>
              <a:t>Location</a:t>
            </a:r>
            <a:br>
              <a:rPr lang="en-AU" dirty="0"/>
            </a:br>
            <a:r>
              <a:rPr lang="en-AU" dirty="0"/>
              <a:t>Date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7518740" y="4887783"/>
            <a:ext cx="3554766" cy="159235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600" b="0" baseline="0">
                <a:latin typeface="+mj-lt"/>
              </a:defRPr>
            </a:lvl1pPr>
          </a:lstStyle>
          <a:p>
            <a:pPr lvl="0"/>
            <a:r>
              <a:rPr lang="en-AU" dirty="0"/>
              <a:t>Facilitators:</a:t>
            </a:r>
            <a:br>
              <a:rPr lang="en-AU" dirty="0"/>
            </a:br>
            <a:r>
              <a:rPr lang="en-AU" dirty="0"/>
              <a:t>Name, Organisation</a:t>
            </a:r>
            <a:br>
              <a:rPr lang="en-AU" dirty="0"/>
            </a:br>
            <a:r>
              <a:rPr lang="en-AU" dirty="0"/>
              <a:t>Name, Organisation</a:t>
            </a:r>
            <a:br>
              <a:rPr lang="en-AU" dirty="0"/>
            </a:br>
            <a:r>
              <a:rPr lang="en-AU" dirty="0"/>
              <a:t>Name, Organisation</a:t>
            </a:r>
          </a:p>
        </p:txBody>
      </p: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6075" y="5133751"/>
            <a:ext cx="2542741" cy="1432639"/>
            <a:chOff x="546075" y="5133751"/>
            <a:chExt cx="2542741" cy="1432639"/>
          </a:xfrm>
        </p:grpSpPr>
        <p:pic>
          <p:nvPicPr>
            <p:cNvPr id="15" name="Picture 14" descr="An initiative of CBM Global Disability Inclusion">
              <a:extLst>
                <a:ext uri="{FF2B5EF4-FFF2-40B4-BE49-F238E27FC236}">
                  <a16:creationId xmlns:a16="http://schemas.microsoft.com/office/drawing/2014/main" id="{EB8745D4-256E-AD4A-AE27-104210F31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1361" y="6480138"/>
              <a:ext cx="2145665" cy="86252"/>
            </a:xfrm>
            <a:prstGeom prst="rect">
              <a:avLst/>
            </a:prstGeom>
          </p:spPr>
        </p:pic>
        <p:pic>
          <p:nvPicPr>
            <p:cNvPr id="16" name="Picture 15" descr="cbm inclusion advisory group logo">
              <a:extLst>
                <a:ext uri="{FF2B5EF4-FFF2-40B4-BE49-F238E27FC236}">
                  <a16:creationId xmlns:a16="http://schemas.microsoft.com/office/drawing/2014/main" id="{2E144DB6-93B0-594A-BC84-440C2C4FC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46075" y="5133751"/>
              <a:ext cx="2542741" cy="1211078"/>
            </a:xfrm>
            <a:prstGeom prst="rect">
              <a:avLst/>
            </a:prstGeom>
          </p:spPr>
        </p:pic>
      </p:grpSp>
      <p:sp>
        <p:nvSpPr>
          <p:cNvPr id="20" name="Picture Placeholde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76613" y="5133750"/>
            <a:ext cx="2357437" cy="14326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/>
              <a:t>Partner logo here if needed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E83212-6C05-A64A-8ECC-DEAA08825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220558" y="117006"/>
            <a:ext cx="2754676" cy="2746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D8F542-35D6-4E4D-9E6E-DA3E96CFC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-3410"/>
          <a:stretch/>
        </p:blipFill>
        <p:spPr>
          <a:xfrm>
            <a:off x="293920" y="2269309"/>
            <a:ext cx="2754676" cy="28398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C51ABA-E273-D340-B04A-39E9EEB99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0535"/>
          <a:stretch/>
        </p:blipFill>
        <p:spPr>
          <a:xfrm rot="5400000">
            <a:off x="4312417" y="-967263"/>
            <a:ext cx="811674" cy="27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31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ortrait phot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9E17858-F069-4347-A7B9-24F5266DE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6933" y="1642534"/>
            <a:ext cx="2963334" cy="4367018"/>
          </a:xfrm>
        </p:spPr>
        <p:txBody>
          <a:bodyPr vert="horz" lIns="0" tIns="45720" rIns="0" bIns="45720" rtlCol="0" anchor="t">
            <a:noAutofit/>
          </a:bodyPr>
          <a:lstStyle>
            <a:lvl1pPr>
              <a:defRPr lang="en-AU" sz="24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</a:pPr>
            <a:r>
              <a:rPr lang="en-US" dirty="0"/>
              <a:t>Caption goes here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77146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323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756AC8A-713B-4B4F-813A-971A85C782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54924"/>
            <a:ext cx="12192000" cy="49030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/>
              <a:t>Insert picture here: CBM IAG logo should appear in front. If not, select photo and then ‘move to back’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F18390-D907-44CF-94E7-E9243F5FD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9549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5" name="Picture 4" descr="cbm inclusion advisory group logo">
            <a:extLst>
              <a:ext uri="{FF2B5EF4-FFF2-40B4-BE49-F238E27FC236}">
                <a16:creationId xmlns:a16="http://schemas.microsoft.com/office/drawing/2014/main" id="{F8C2D439-BA8A-4FC2-BF1D-BB3D776AEE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9520" y="5156628"/>
            <a:ext cx="2893584" cy="13781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154B54-F8A1-44DD-A8C6-1923C0CF96C7}"/>
              </a:ext>
            </a:extLst>
          </p:cNvPr>
          <p:cNvSpPr txBox="1"/>
          <p:nvPr userDrawn="1"/>
        </p:nvSpPr>
        <p:spPr>
          <a:xfrm>
            <a:off x="8308950" y="6604084"/>
            <a:ext cx="31470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Inclusion Advisory Group is an initiative of CBM Global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E297095-3A48-4723-8FFC-0E4AF9915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Name of training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801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F3AA6E-C7A4-6545-9230-8805F9727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71628" y="790806"/>
            <a:ext cx="3174168" cy="316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0C98DE-7D4B-4462-891B-CAF6556C37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2000" y="2743199"/>
            <a:ext cx="8128000" cy="2064327"/>
          </a:xfr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lang="en-AU" sz="4800" baseline="0"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</a:pPr>
            <a:r>
              <a:rPr lang="en-US" dirty="0"/>
              <a:t>Section heading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651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F3AA6E-C7A4-6545-9230-8805F9727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71628" y="790806"/>
            <a:ext cx="3174791" cy="316502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C9007C7-6B50-4F09-9E15-81E438CCE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2000" y="2743199"/>
            <a:ext cx="8128000" cy="2064327"/>
          </a:xfr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lang="en-AU" sz="4800" baseline="0"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</a:pPr>
            <a:r>
              <a:rPr lang="en-US" dirty="0"/>
              <a:t>Section heading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46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144DB6-93B0-594A-BC84-440C2C4FC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1042" y="6009551"/>
            <a:ext cx="1411816" cy="67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1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33" y="1825625"/>
            <a:ext cx="5393267" cy="4351338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39326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144DB6-93B0-594A-BC84-440C2C4FC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1042" y="6009551"/>
            <a:ext cx="1411816" cy="67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1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lus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4" y="365125"/>
            <a:ext cx="47244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34" y="1825625"/>
            <a:ext cx="4724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486400" y="365125"/>
            <a:ext cx="6079067" cy="53931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64" y="5844539"/>
            <a:ext cx="6079003" cy="332423"/>
          </a:xfrm>
        </p:spPr>
        <p:txBody>
          <a:bodyPr lIns="0" rIns="0">
            <a:normAutofit/>
          </a:bodyPr>
          <a:lstStyle>
            <a:lvl1pPr marL="0" indent="0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Caption goes here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144DB6-93B0-594A-BC84-440C2C4FC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1042" y="6009551"/>
            <a:ext cx="1411816" cy="67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6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144DB6-93B0-594A-BC84-440C2C4FC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1042" y="6009551"/>
            <a:ext cx="1411816" cy="67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9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533" y="365125"/>
            <a:ext cx="109389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533" y="1825625"/>
            <a:ext cx="109389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450667" y="63457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61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8" r:id="rId3"/>
    <p:sldLayoutId id="2147483675" r:id="rId4"/>
    <p:sldLayoutId id="2147483686" r:id="rId5"/>
    <p:sldLayoutId id="2147483674" r:id="rId6"/>
    <p:sldLayoutId id="2147483676" r:id="rId7"/>
    <p:sldLayoutId id="2147483687" r:id="rId8"/>
    <p:sldLayoutId id="2147483678" r:id="rId9"/>
    <p:sldLayoutId id="2147483679" r:id="rId10"/>
    <p:sldLayoutId id="2147483689" r:id="rId11"/>
    <p:sldLayoutId id="2147483690" r:id="rId12"/>
    <p:sldLayoutId id="2147483688" r:id="rId13"/>
    <p:sldLayoutId id="214748369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533" y="365125"/>
            <a:ext cx="109389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533" y="1825625"/>
            <a:ext cx="109389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450667" y="63457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712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Logos of CBM Inclusion Advisory Group, International Disability Alliance and Pacific Disability Forum.&#10;Funded by Australian Aid" title="Logos">
            <a:extLst>
              <a:ext uri="{FF2B5EF4-FFF2-40B4-BE49-F238E27FC236}">
                <a16:creationId xmlns:a16="http://schemas.microsoft.com/office/drawing/2014/main" id="{05ECA20A-13BD-4048-B478-0BBE5A7D85F9}"/>
              </a:ext>
            </a:extLst>
          </p:cNvPr>
          <p:cNvSpPr/>
          <p:nvPr/>
        </p:nvSpPr>
        <p:spPr>
          <a:xfrm>
            <a:off x="5109328" y="5212212"/>
            <a:ext cx="7082672" cy="1645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 descr="Image of ni-Vanuatu woman standing with a crutch and a speech bubble saying &quot;Include us in Disaster Preparedness Activities&quot;">
            <a:extLst>
              <a:ext uri="{FF2B5EF4-FFF2-40B4-BE49-F238E27FC236}">
                <a16:creationId xmlns:a16="http://schemas.microsoft.com/office/drawing/2014/main" id="{E2E70C91-6B92-405D-BCA4-CE8868B6A5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115"/>
          <a:stretch/>
        </p:blipFill>
        <p:spPr>
          <a:xfrm>
            <a:off x="-3848" y="0"/>
            <a:ext cx="5681332" cy="6849272"/>
          </a:xfrm>
          <a:prstGeom prst="rect">
            <a:avLst/>
          </a:prstGeom>
        </p:spPr>
      </p:pic>
      <p:pic>
        <p:nvPicPr>
          <p:cNvPr id="7" name="Picture 6" descr="CBM IAG Logo">
            <a:extLst>
              <a:ext uri="{FF2B5EF4-FFF2-40B4-BE49-F238E27FC236}">
                <a16:creationId xmlns:a16="http://schemas.microsoft.com/office/drawing/2014/main" id="{4A9C1FB1-8B74-479C-95A8-AEDB20EFD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207" y="5298324"/>
            <a:ext cx="1559676" cy="1559676"/>
          </a:xfrm>
          <a:prstGeom prst="rect">
            <a:avLst/>
          </a:prstGeom>
        </p:spPr>
      </p:pic>
      <p:pic>
        <p:nvPicPr>
          <p:cNvPr id="10" name="Picture 9" descr="International Disability Alliance Logo">
            <a:extLst>
              <a:ext uri="{FF2B5EF4-FFF2-40B4-BE49-F238E27FC236}">
                <a16:creationId xmlns:a16="http://schemas.microsoft.com/office/drawing/2014/main" id="{2C5C0BE2-CCD9-4D32-B7EA-38627F30F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204" y="5552179"/>
            <a:ext cx="1642108" cy="1123257"/>
          </a:xfrm>
          <a:prstGeom prst="rect">
            <a:avLst/>
          </a:prstGeom>
        </p:spPr>
      </p:pic>
      <p:pic>
        <p:nvPicPr>
          <p:cNvPr id="12" name="Picture 11" descr="Pacific Disability Forum logo">
            <a:extLst>
              <a:ext uri="{FF2B5EF4-FFF2-40B4-BE49-F238E27FC236}">
                <a16:creationId xmlns:a16="http://schemas.microsoft.com/office/drawing/2014/main" id="{A4A63F19-55DE-4BB9-BDA1-886E92AB96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042"/>
          <a:stretch/>
        </p:blipFill>
        <p:spPr>
          <a:xfrm>
            <a:off x="9268633" y="5629588"/>
            <a:ext cx="1457509" cy="845342"/>
          </a:xfrm>
          <a:prstGeom prst="rect">
            <a:avLst/>
          </a:prstGeom>
        </p:spPr>
      </p:pic>
      <p:pic>
        <p:nvPicPr>
          <p:cNvPr id="14" name="Picture 13" descr="Australian Aid logo">
            <a:extLst>
              <a:ext uri="{FF2B5EF4-FFF2-40B4-BE49-F238E27FC236}">
                <a16:creationId xmlns:a16="http://schemas.microsoft.com/office/drawing/2014/main" id="{8D477CCE-C4D0-4C5E-81D6-F9EABDB706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7355" y="5943600"/>
            <a:ext cx="1009042" cy="4574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A2FA6BC-5A1E-4638-90EB-3EEE7E5B8C52}"/>
              </a:ext>
            </a:extLst>
          </p:cNvPr>
          <p:cNvSpPr txBox="1"/>
          <p:nvPr/>
        </p:nvSpPr>
        <p:spPr>
          <a:xfrm>
            <a:off x="10767355" y="5638773"/>
            <a:ext cx="1442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Funded by: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05EFA3C3-E744-4617-8012-58A9D9B582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1710" y="383070"/>
            <a:ext cx="6390290" cy="3724096"/>
          </a:xfrm>
          <a:prstGeom prst="rect">
            <a:avLst/>
          </a:prstGeom>
          <a:solidFill>
            <a:srgbClr val="FFC000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Findings from: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Consultation with People with Disabilities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Asia and Pacific regions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Disasters and Disaster Risk Reduction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248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608917-B3CD-4190-B534-CB088FB8A000}"/>
              </a:ext>
            </a:extLst>
          </p:cNvPr>
          <p:cNvSpPr txBox="1"/>
          <p:nvPr/>
        </p:nvSpPr>
        <p:spPr>
          <a:xfrm>
            <a:off x="561328" y="990021"/>
            <a:ext cx="112003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AU" sz="2400" b="0" i="0" u="none" strike="noStrike" baseline="0" dirty="0">
              <a:solidFill>
                <a:srgbClr val="000000"/>
              </a:solidFill>
            </a:endParaRPr>
          </a:p>
          <a:p>
            <a:r>
              <a:rPr lang="en-AU" sz="2400" b="0" i="0" u="none" strike="noStrike" baseline="0" dirty="0">
                <a:solidFill>
                  <a:srgbClr val="000000"/>
                </a:solidFill>
              </a:rPr>
              <a:t>In addition to the global COVID-19 pandemic the most common disasters people reported experiencing were: </a:t>
            </a:r>
            <a:endParaRPr lang="en-A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9E939-D3F9-4F86-BE9F-1F0858AD7D8C}"/>
              </a:ext>
            </a:extLst>
          </p:cNvPr>
          <p:cNvSpPr txBox="1"/>
          <p:nvPr/>
        </p:nvSpPr>
        <p:spPr>
          <a:xfrm>
            <a:off x="561328" y="4309453"/>
            <a:ext cx="53082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2400" b="1" i="0" u="none" strike="noStrike" baseline="0" dirty="0">
                <a:solidFill>
                  <a:srgbClr val="000000"/>
                </a:solidFill>
              </a:rPr>
              <a:t>96.3% </a:t>
            </a:r>
            <a:r>
              <a:rPr lang="en-AU" sz="2400" b="0" i="0" u="none" strike="noStrike" baseline="0" dirty="0">
                <a:solidFill>
                  <a:srgbClr val="000000"/>
                </a:solidFill>
              </a:rPr>
              <a:t>of respondents believed themselves to be at risk of future disasters.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BC0197-B9BA-493C-A803-64D25C50CE72}"/>
              </a:ext>
            </a:extLst>
          </p:cNvPr>
          <p:cNvSpPr txBox="1"/>
          <p:nvPr/>
        </p:nvSpPr>
        <p:spPr>
          <a:xfrm>
            <a:off x="561328" y="2828835"/>
            <a:ext cx="54127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b="1" i="0" u="none" strike="noStrike" baseline="0" dirty="0">
                <a:solidFill>
                  <a:srgbClr val="C00000"/>
                </a:solidFill>
              </a:rPr>
              <a:t>94.2% </a:t>
            </a:r>
            <a:r>
              <a:rPr lang="en-AU" sz="2400" b="0" i="0" u="none" strike="noStrike" baseline="0" dirty="0">
                <a:solidFill>
                  <a:srgbClr val="C00000"/>
                </a:solidFill>
              </a:rPr>
              <a:t>of respondents had personally experienced a disaster in the previous three years. </a:t>
            </a:r>
          </a:p>
        </p:txBody>
      </p:sp>
      <p:pic>
        <p:nvPicPr>
          <p:cNvPr id="4" name="Picture 3" descr="Table of most common disasters experienced by survey respondents.&#10;&#10;Floods 37.8%&#10;Earthquakes 35.4%&#10;Air Pollution 32.9%&#10;Extreme heat/heatwaves 29.8%&#10;Tropical cyclones/typhoons 28.6% &#10;Droughts 14.5%&#10;Extreme cold 9.8%&#10;Insect infestations 9.2%&#10;Conflicts 8.9%&#10;Volcanic eruptions 7.1%&#10;">
            <a:extLst>
              <a:ext uri="{FF2B5EF4-FFF2-40B4-BE49-F238E27FC236}">
                <a16:creationId xmlns:a16="http://schemas.microsoft.com/office/drawing/2014/main" id="{EAE961EE-9875-3446-B737-941204B92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059" y="1900518"/>
            <a:ext cx="4630941" cy="4957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1F5CB8-D945-3C41-89F4-E1A6F459A8C9}"/>
              </a:ext>
            </a:extLst>
          </p:cNvPr>
          <p:cNvSpPr txBox="1"/>
          <p:nvPr/>
        </p:nvSpPr>
        <p:spPr>
          <a:xfrm>
            <a:off x="561329" y="554417"/>
            <a:ext cx="91431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1" i="0" u="none" strike="noStrike" baseline="0" dirty="0">
                <a:solidFill>
                  <a:srgbClr val="C00000"/>
                </a:solidFill>
              </a:rPr>
              <a:t>Most common disasters reported</a:t>
            </a:r>
            <a:endParaRPr lang="en-AU" sz="2800" b="0" i="0" u="none" strike="noStrike" baseline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79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01907D-A05E-43CD-96CC-EA5931F520F5}"/>
              </a:ext>
            </a:extLst>
          </p:cNvPr>
          <p:cNvSpPr txBox="1"/>
          <p:nvPr/>
        </p:nvSpPr>
        <p:spPr>
          <a:xfrm>
            <a:off x="561329" y="1178765"/>
            <a:ext cx="640382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b="0" i="0" u="none" strike="noStrike" baseline="0" dirty="0">
                <a:solidFill>
                  <a:srgbClr val="000000"/>
                </a:solidFill>
              </a:rPr>
              <a:t>Less than half of all survey respondents (41.2%) had participated in DRR activities. </a:t>
            </a:r>
          </a:p>
          <a:p>
            <a:endParaRPr lang="en-AU" sz="2400" dirty="0">
              <a:solidFill>
                <a:srgbClr val="000000"/>
              </a:solidFill>
            </a:endParaRPr>
          </a:p>
          <a:p>
            <a:r>
              <a:rPr lang="en-AU" sz="2400" b="0" i="0" u="none" strike="noStrike" baseline="0" dirty="0">
                <a:solidFill>
                  <a:srgbClr val="000000"/>
                </a:solidFill>
              </a:rPr>
              <a:t>65.5% of people with disabilities reported that a lack of accessibility prevented them from being included in DRR activities. </a:t>
            </a:r>
            <a:endParaRPr lang="en-AU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676976-21D3-4726-B6CB-A005CDB87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56" y="4239298"/>
            <a:ext cx="5612650" cy="2485917"/>
          </a:xfrm>
          <a:prstGeom prst="rect">
            <a:avLst/>
          </a:prstGeom>
        </p:spPr>
      </p:pic>
      <p:pic>
        <p:nvPicPr>
          <p:cNvPr id="4" name="Picture 3" descr="Chart showing reasons for not participating in disaster risk reduction or disaster preparedness activities.&#10;61% I wasn't invited to participate&#10;55.9% Lack of access to information&#10;27.7% Lack of physical accessibility&#10;20.9% No reasonable accommodation provided&#10;16.8% No accessible transportation available&#10;16.9% Don't know&#10;10.7% Cost of participating too high">
            <a:extLst>
              <a:ext uri="{FF2B5EF4-FFF2-40B4-BE49-F238E27FC236}">
                <a16:creationId xmlns:a16="http://schemas.microsoft.com/office/drawing/2014/main" id="{B84AC10C-FE87-E84A-833C-285F0DD50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978" y="1438438"/>
            <a:ext cx="4621380" cy="51609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BBFEA3-3779-C643-91A2-AC9608A66DA8}"/>
              </a:ext>
            </a:extLst>
          </p:cNvPr>
          <p:cNvSpPr txBox="1"/>
          <p:nvPr/>
        </p:nvSpPr>
        <p:spPr>
          <a:xfrm>
            <a:off x="561329" y="554417"/>
            <a:ext cx="91431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1" i="0" u="none" strike="noStrike" baseline="0" dirty="0">
                <a:solidFill>
                  <a:srgbClr val="C00000"/>
                </a:solidFill>
              </a:rPr>
              <a:t>Participation in DRR activities</a:t>
            </a:r>
            <a:endParaRPr lang="en-AU" sz="2800" b="0" i="0" u="none" strike="noStrike" baseline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3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D2D85E-74D8-B241-BACA-890B031AD960}"/>
              </a:ext>
            </a:extLst>
          </p:cNvPr>
          <p:cNvSpPr txBox="1"/>
          <p:nvPr/>
        </p:nvSpPr>
        <p:spPr>
          <a:xfrm>
            <a:off x="8191499" y="2117025"/>
            <a:ext cx="326799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i="0" u="none" strike="noStrike" baseline="0" dirty="0">
                <a:solidFill>
                  <a:schemeClr val="accent4"/>
                </a:solidFill>
              </a:rPr>
              <a:t>More than</a:t>
            </a:r>
            <a:r>
              <a:rPr lang="en-AU" sz="2400" b="1" i="0" u="none" strike="noStrike" baseline="0" dirty="0">
                <a:solidFill>
                  <a:schemeClr val="accent4"/>
                </a:solidFill>
              </a:rPr>
              <a:t> 80% </a:t>
            </a:r>
            <a:r>
              <a:rPr lang="en-AU" sz="2400" b="0" i="0" u="none" strike="noStrike" baseline="0" dirty="0">
                <a:solidFill>
                  <a:schemeClr val="accent4"/>
                </a:solidFill>
              </a:rPr>
              <a:t>of respondents indicated that they would have difficulty evacuating to a safer location in the event of an emergency.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0B3695-DE52-AB4C-931A-FE5B386B5E67}"/>
              </a:ext>
            </a:extLst>
          </p:cNvPr>
          <p:cNvSpPr txBox="1"/>
          <p:nvPr/>
        </p:nvSpPr>
        <p:spPr>
          <a:xfrm>
            <a:off x="561329" y="554417"/>
            <a:ext cx="91431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rgbClr val="C00000"/>
                </a:solidFill>
              </a:rPr>
              <a:t>Evacuation during a disaster	</a:t>
            </a:r>
            <a:endParaRPr lang="en-AU" sz="3200" b="0" i="0" u="none" strike="noStrike" baseline="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349AFE-4907-6240-9D1E-D26DF2B53833}"/>
              </a:ext>
            </a:extLst>
          </p:cNvPr>
          <p:cNvSpPr txBox="1"/>
          <p:nvPr/>
        </p:nvSpPr>
        <p:spPr>
          <a:xfrm>
            <a:off x="561329" y="1932359"/>
            <a:ext cx="658877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b="1" dirty="0"/>
              <a:t>Barriers to seeking safety during disasters: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i="0" u="none" strike="noStrike" baseline="0" dirty="0"/>
              <a:t>Difficulty moving to a safer 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i="0" u="none" strike="noStrike" baseline="0" dirty="0"/>
              <a:t>Inaccessible and unsafe evacuation centres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AU" sz="2400" dirty="0"/>
              <a:t>Additional risks of gender-based violence for women and girls with disabilities</a:t>
            </a:r>
            <a:endParaRPr lang="en-AU" sz="2400" i="0" u="none" strike="noStrike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/>
              <a:t>Discriminatory</a:t>
            </a:r>
            <a:r>
              <a:rPr lang="en-AU" sz="2400" dirty="0"/>
              <a:t> attitudes</a:t>
            </a:r>
          </a:p>
        </p:txBody>
      </p:sp>
    </p:spTree>
    <p:extLst>
      <p:ext uri="{BB962C8B-B14F-4D97-AF65-F5344CB8AC3E}">
        <p14:creationId xmlns:p14="http://schemas.microsoft.com/office/powerpoint/2010/main" val="4065216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F909D-E177-4728-AD13-1DA159838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Speakers:</a:t>
            </a:r>
            <a:br>
              <a:rPr lang="en-AU" dirty="0"/>
            </a:br>
            <a:r>
              <a:rPr lang="en-AU" sz="3100" dirty="0">
                <a:latin typeface="+mn-lt"/>
              </a:rPr>
              <a:t>1. </a:t>
            </a:r>
            <a:r>
              <a:rPr lang="en-AU" sz="3100" b="1" dirty="0">
                <a:effectLst/>
                <a:latin typeface="+mn-lt"/>
                <a:ea typeface="Calibri" panose="020F0502020204030204" pitchFamily="34" charset="0"/>
                <a:cs typeface="Noto Serif" panose="02020600060500020200" pitchFamily="18" charset="0"/>
              </a:rPr>
              <a:t>Professor Asha Hans - India</a:t>
            </a:r>
            <a:br>
              <a:rPr lang="en-AU" sz="3100" b="1" dirty="0">
                <a:effectLst/>
                <a:latin typeface="+mn-lt"/>
                <a:ea typeface="Calibri" panose="020F0502020204030204" pitchFamily="34" charset="0"/>
                <a:cs typeface="Noto Serif" panose="02020600060500020200" pitchFamily="18" charset="0"/>
              </a:rPr>
            </a:br>
            <a:r>
              <a:rPr lang="en-AU" sz="3100" b="1" dirty="0">
                <a:effectLst/>
                <a:latin typeface="+mn-lt"/>
                <a:ea typeface="Calibri" panose="020F0502020204030204" pitchFamily="34" charset="0"/>
                <a:cs typeface="Noto Serif" panose="02020600060500020200" pitchFamily="18" charset="0"/>
              </a:rPr>
              <a:t>2. </a:t>
            </a:r>
            <a:r>
              <a:rPr lang="en-AU" sz="3100" b="1" dirty="0" err="1">
                <a:effectLst/>
                <a:latin typeface="+mn-lt"/>
                <a:ea typeface="Calibri" panose="020F0502020204030204" pitchFamily="34" charset="0"/>
                <a:cs typeface="Noto Serif" panose="02020600060500020200" pitchFamily="18" charset="0"/>
              </a:rPr>
              <a:t>Jannatul</a:t>
            </a:r>
            <a:r>
              <a:rPr lang="en-AU" sz="3100" b="1" dirty="0">
                <a:effectLst/>
                <a:latin typeface="+mn-lt"/>
                <a:ea typeface="Calibri" panose="020F0502020204030204" pitchFamily="34" charset="0"/>
                <a:cs typeface="Noto Serif" panose="02020600060500020200" pitchFamily="18" charset="0"/>
              </a:rPr>
              <a:t> Ferdous - Bangladesh</a:t>
            </a:r>
            <a:br>
              <a:rPr lang="en-AU" sz="3100" b="1" dirty="0">
                <a:effectLst/>
                <a:latin typeface="+mn-lt"/>
                <a:ea typeface="Calibri" panose="020F0502020204030204" pitchFamily="34" charset="0"/>
                <a:cs typeface="Noto Serif" panose="02020600060500020200" pitchFamily="18" charset="0"/>
              </a:rPr>
            </a:br>
            <a:r>
              <a:rPr lang="en-AU" sz="3100" b="1" dirty="0">
                <a:effectLst/>
                <a:latin typeface="+mn-lt"/>
                <a:ea typeface="Calibri" panose="020F0502020204030204" pitchFamily="34" charset="0"/>
                <a:cs typeface="Noto Serif" panose="02020600060500020200" pitchFamily="18" charset="0"/>
              </a:rPr>
              <a:t>3. Rhema </a:t>
            </a:r>
            <a:r>
              <a:rPr lang="en-AU" sz="3100" b="1" dirty="0" err="1">
                <a:effectLst/>
                <a:latin typeface="+mn-lt"/>
                <a:ea typeface="Calibri" panose="020F0502020204030204" pitchFamily="34" charset="0"/>
                <a:cs typeface="Noto Serif" panose="02020600060500020200" pitchFamily="18" charset="0"/>
              </a:rPr>
              <a:t>Masser</a:t>
            </a:r>
            <a:r>
              <a:rPr lang="en-AU" sz="3100" b="1" dirty="0">
                <a:effectLst/>
                <a:latin typeface="+mn-lt"/>
                <a:ea typeface="Calibri" panose="020F0502020204030204" pitchFamily="34" charset="0"/>
                <a:cs typeface="Noto Serif" panose="02020600060500020200" pitchFamily="18" charset="0"/>
              </a:rPr>
              <a:t> – Tonga</a:t>
            </a:r>
            <a:br>
              <a:rPr lang="en-AU" sz="3100" b="1" dirty="0">
                <a:effectLst/>
                <a:latin typeface="+mn-lt"/>
                <a:ea typeface="Calibri" panose="020F0502020204030204" pitchFamily="34" charset="0"/>
                <a:cs typeface="Noto Serif" panose="02020600060500020200" pitchFamily="18" charset="0"/>
              </a:rPr>
            </a:br>
            <a:r>
              <a:rPr lang="en-AU" sz="3100" b="1" dirty="0">
                <a:effectLst/>
                <a:latin typeface="+mn-lt"/>
                <a:ea typeface="Calibri" panose="020F0502020204030204" pitchFamily="34" charset="0"/>
                <a:cs typeface="Noto Serif" panose="02020600060500020200" pitchFamily="18" charset="0"/>
              </a:rPr>
              <a:t>4. </a:t>
            </a:r>
            <a:r>
              <a:rPr lang="en-AU" sz="3100" b="1" dirty="0" err="1">
                <a:effectLst/>
                <a:latin typeface="+mn-lt"/>
                <a:ea typeface="Calibri" panose="020F0502020204030204" pitchFamily="34" charset="0"/>
                <a:cs typeface="Noto Serif" panose="02020600060500020200" pitchFamily="18" charset="0"/>
              </a:rPr>
              <a:t>Tekamagu</a:t>
            </a:r>
            <a:r>
              <a:rPr lang="en-AU" sz="3100" b="1" dirty="0">
                <a:effectLst/>
                <a:latin typeface="+mn-lt"/>
                <a:ea typeface="Calibri" panose="020F0502020204030204" pitchFamily="34" charset="0"/>
                <a:cs typeface="Noto Serif" panose="02020600060500020200" pitchFamily="18" charset="0"/>
              </a:rPr>
              <a:t> </a:t>
            </a:r>
            <a:r>
              <a:rPr lang="en-AU" sz="3100" b="1" dirty="0" err="1">
                <a:effectLst/>
                <a:latin typeface="+mn-lt"/>
                <a:ea typeface="Calibri" panose="020F0502020204030204" pitchFamily="34" charset="0"/>
                <a:cs typeface="Noto Serif" panose="02020600060500020200" pitchFamily="18" charset="0"/>
              </a:rPr>
              <a:t>Bwauira</a:t>
            </a:r>
            <a:r>
              <a:rPr lang="en-AU" sz="3100" b="1" dirty="0">
                <a:effectLst/>
                <a:latin typeface="+mn-lt"/>
                <a:ea typeface="Calibri" panose="020F0502020204030204" pitchFamily="34" charset="0"/>
                <a:cs typeface="Noto Serif" panose="02020600060500020200" pitchFamily="18" charset="0"/>
              </a:rPr>
              <a:t> - Kiribati</a:t>
            </a:r>
            <a:endParaRPr lang="en-AU" sz="3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8884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3BD0A7-0DAB-4BBC-8344-9DCCF03E8EE0}"/>
              </a:ext>
            </a:extLst>
          </p:cNvPr>
          <p:cNvSpPr txBox="1"/>
          <p:nvPr/>
        </p:nvSpPr>
        <p:spPr>
          <a:xfrm>
            <a:off x="354525" y="2090172"/>
            <a:ext cx="461535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1" i="0" u="none" strike="noStrike" baseline="0" dirty="0"/>
              <a:t>People with disabilities were asked what needs to be done for them to be safer in disasters. They said: </a:t>
            </a:r>
            <a:endParaRPr lang="en-AU" sz="2800" dirty="0"/>
          </a:p>
        </p:txBody>
      </p:sp>
      <p:pic>
        <p:nvPicPr>
          <p:cNvPr id="5" name="Picture 4" descr="Table showing tope four responses:&#10;1. Accessible early warning messages&#10;2. Inviting people with disabilities to participate in meetings about disaster preparedness&#10;3. Making evacuation centres accessible&#10;4. Allocating budget for accessibility and reasonable accommodation in DRR activities&#10;">
            <a:extLst>
              <a:ext uri="{FF2B5EF4-FFF2-40B4-BE49-F238E27FC236}">
                <a16:creationId xmlns:a16="http://schemas.microsoft.com/office/drawing/2014/main" id="{FD5EA5A6-9000-446F-9FCE-B7A7C2665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880" y="899866"/>
            <a:ext cx="7123586" cy="56348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FF0892-66E6-405B-A009-30CCC17AA6E2}"/>
              </a:ext>
            </a:extLst>
          </p:cNvPr>
          <p:cNvSpPr txBox="1"/>
          <p:nvPr/>
        </p:nvSpPr>
        <p:spPr>
          <a:xfrm>
            <a:off x="492673" y="323266"/>
            <a:ext cx="6093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400" b="1" i="0" u="none" strike="noStrike" baseline="0" dirty="0">
                <a:solidFill>
                  <a:srgbClr val="C00000"/>
                </a:solidFill>
              </a:rPr>
              <a:t>What is needed?</a:t>
            </a:r>
          </a:p>
        </p:txBody>
      </p:sp>
    </p:spTree>
    <p:extLst>
      <p:ext uri="{BB962C8B-B14F-4D97-AF65-F5344CB8AC3E}">
        <p14:creationId xmlns:p14="http://schemas.microsoft.com/office/powerpoint/2010/main" val="3231992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1FF0892-66E6-405B-A009-30CCC17AA6E2}"/>
              </a:ext>
            </a:extLst>
          </p:cNvPr>
          <p:cNvSpPr txBox="1"/>
          <p:nvPr/>
        </p:nvSpPr>
        <p:spPr>
          <a:xfrm>
            <a:off x="268941" y="2721114"/>
            <a:ext cx="60780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b="1" i="0" u="none" strike="noStrike" baseline="0" dirty="0">
                <a:solidFill>
                  <a:srgbClr val="C00000"/>
                </a:solidFill>
              </a:rPr>
              <a:t>Questions and </a:t>
            </a:r>
            <a:br>
              <a:rPr lang="en-AU" sz="3600" b="1" i="0" u="none" strike="noStrike" baseline="0" dirty="0">
                <a:solidFill>
                  <a:srgbClr val="C00000"/>
                </a:solidFill>
              </a:rPr>
            </a:br>
            <a:r>
              <a:rPr lang="en-AU" sz="3600" b="1" i="0" u="none" strike="noStrike" baseline="0" dirty="0">
                <a:solidFill>
                  <a:srgbClr val="C00000"/>
                </a:solidFill>
              </a:rPr>
              <a:t>Where to from here?</a:t>
            </a:r>
          </a:p>
        </p:txBody>
      </p:sp>
      <p:pic>
        <p:nvPicPr>
          <p:cNvPr id="4" name="Picture 3" descr="Image of ni-Vanuatu woman standing with a crutch and a speech bubble saying &quot;Include us in Disaster Preparedness Activities&quot;">
            <a:extLst>
              <a:ext uri="{FF2B5EF4-FFF2-40B4-BE49-F238E27FC236}">
                <a16:creationId xmlns:a16="http://schemas.microsoft.com/office/drawing/2014/main" id="{9ED6D533-E349-644F-8B8E-22427497B7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115"/>
          <a:stretch/>
        </p:blipFill>
        <p:spPr>
          <a:xfrm>
            <a:off x="6522454" y="8728"/>
            <a:ext cx="5681332" cy="68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34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101C8-E804-554E-A422-61A12A02D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ANIMATED VIDEO</a:t>
            </a:r>
          </a:p>
        </p:txBody>
      </p:sp>
    </p:spTree>
    <p:extLst>
      <p:ext uri="{BB962C8B-B14F-4D97-AF65-F5344CB8AC3E}">
        <p14:creationId xmlns:p14="http://schemas.microsoft.com/office/powerpoint/2010/main" val="1682416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93EB1-045A-A44F-9413-0E801B1E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40128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812F0C-E77F-FC4A-AD6F-FA43B8B4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743" y="257674"/>
            <a:ext cx="10938934" cy="1325563"/>
          </a:xfrm>
        </p:spPr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4F6459-EC28-C847-A20B-15161CE293B2}"/>
              </a:ext>
            </a:extLst>
          </p:cNvPr>
          <p:cNvSpPr txBox="1">
            <a:spLocks/>
          </p:cNvSpPr>
          <p:nvPr/>
        </p:nvSpPr>
        <p:spPr>
          <a:xfrm>
            <a:off x="-93372" y="2321442"/>
            <a:ext cx="9095704" cy="30104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None/>
            </a:pPr>
            <a:r>
              <a:rPr lang="en-AU" sz="2800" dirty="0"/>
              <a:t>Please introduce yourself in the </a:t>
            </a:r>
            <a:r>
              <a:rPr lang="en-AU" sz="2800" b="1" dirty="0"/>
              <a:t>chat box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r>
              <a:rPr lang="en-AU" sz="2400" dirty="0"/>
              <a:t>Name 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r>
              <a:rPr lang="en-AU" sz="2400" dirty="0"/>
              <a:t>Organisation you are from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r>
              <a:rPr lang="en-AU" sz="2400" dirty="0"/>
              <a:t>Country you are from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endParaRPr lang="en-AU" sz="2800" dirty="0"/>
          </a:p>
          <a:p>
            <a:pPr lvl="1">
              <a:lnSpc>
                <a:spcPct val="100000"/>
              </a:lnSpc>
            </a:pPr>
            <a:endParaRPr lang="en-AU" sz="2400" dirty="0"/>
          </a:p>
        </p:txBody>
      </p:sp>
      <p:pic>
        <p:nvPicPr>
          <p:cNvPr id="8" name="Picture 7" descr="Decorative">
            <a:extLst>
              <a:ext uri="{FF2B5EF4-FFF2-40B4-BE49-F238E27FC236}">
                <a16:creationId xmlns:a16="http://schemas.microsoft.com/office/drawing/2014/main" id="{B828BBAF-83DA-3A44-932D-241680ED7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31" t="26686" r="41657"/>
          <a:stretch/>
        </p:blipFill>
        <p:spPr>
          <a:xfrm>
            <a:off x="7820239" y="960330"/>
            <a:ext cx="3773987" cy="1151066"/>
          </a:xfrm>
          <a:prstGeom prst="rect">
            <a:avLst/>
          </a:prstGeom>
        </p:spPr>
      </p:pic>
      <p:sp>
        <p:nvSpPr>
          <p:cNvPr id="9" name="Right Arrow 8" descr="Decorative">
            <a:extLst>
              <a:ext uri="{FF2B5EF4-FFF2-40B4-BE49-F238E27FC236}">
                <a16:creationId xmlns:a16="http://schemas.microsoft.com/office/drawing/2014/main" id="{BAA70B43-32E7-F542-A573-FD7BAF43E719}"/>
              </a:ext>
            </a:extLst>
          </p:cNvPr>
          <p:cNvSpPr/>
          <p:nvPr/>
        </p:nvSpPr>
        <p:spPr>
          <a:xfrm rot="20573813" flipV="1">
            <a:off x="8111208" y="1910403"/>
            <a:ext cx="2380742" cy="595021"/>
          </a:xfrm>
          <a:prstGeom prst="rightArrow">
            <a:avLst>
              <a:gd name="adj1" fmla="val 3942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289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812F0C-E77F-FC4A-AD6F-FA43B8B4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90" y="38016"/>
            <a:ext cx="10938934" cy="1325563"/>
          </a:xfrm>
        </p:spPr>
        <p:txBody>
          <a:bodyPr/>
          <a:lstStyle/>
          <a:p>
            <a:r>
              <a:rPr lang="en-US" dirty="0"/>
              <a:t>Housekeeping and accessibility tips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4F6459-EC28-C847-A20B-15161CE293B2}"/>
              </a:ext>
            </a:extLst>
          </p:cNvPr>
          <p:cNvSpPr txBox="1">
            <a:spLocks/>
          </p:cNvSpPr>
          <p:nvPr/>
        </p:nvSpPr>
        <p:spPr>
          <a:xfrm>
            <a:off x="-28798" y="4293066"/>
            <a:ext cx="11793510" cy="15335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n-AU" sz="2400" dirty="0"/>
              <a:t>Captioning and language interpretation are available</a:t>
            </a:r>
          </a:p>
          <a:p>
            <a:pPr lvl="1">
              <a:lnSpc>
                <a:spcPct val="150000"/>
              </a:lnSpc>
            </a:pPr>
            <a:r>
              <a:rPr lang="en-AU" sz="2400" dirty="0"/>
              <a:t>Please keep your microphone muted and camera turned off</a:t>
            </a:r>
          </a:p>
          <a:p>
            <a:pPr lvl="1">
              <a:lnSpc>
                <a:spcPct val="150000"/>
              </a:lnSpc>
            </a:pPr>
            <a:r>
              <a:rPr lang="en-AU" sz="2400" dirty="0"/>
              <a:t>If you have a question: raise your hand/type in the chat box</a:t>
            </a:r>
          </a:p>
          <a:p>
            <a:pPr lvl="1">
              <a:lnSpc>
                <a:spcPct val="150000"/>
              </a:lnSpc>
            </a:pPr>
            <a:r>
              <a:rPr lang="en-AU" sz="2400" dirty="0"/>
              <a:t>If you need assistance: message Laura in the chat box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C076037-0DAF-4245-8C77-F16425D2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86" b="14468"/>
          <a:stretch/>
        </p:blipFill>
        <p:spPr>
          <a:xfrm>
            <a:off x="1487460" y="3037866"/>
            <a:ext cx="1500399" cy="11785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6877D0E-D3CA-478B-9AE2-5BFAB8D44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807" t="-16888"/>
          <a:stretch/>
        </p:blipFill>
        <p:spPr>
          <a:xfrm>
            <a:off x="5633033" y="1151762"/>
            <a:ext cx="5932434" cy="129923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178E16F-C343-41AF-9B0D-F9F46FA5D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563" r="48192"/>
          <a:stretch/>
        </p:blipFill>
        <p:spPr>
          <a:xfrm>
            <a:off x="3689738" y="1338872"/>
            <a:ext cx="1394434" cy="1083475"/>
          </a:xfrm>
          <a:prstGeom prst="rect">
            <a:avLst/>
          </a:prstGeom>
        </p:spPr>
      </p:pic>
      <p:pic>
        <p:nvPicPr>
          <p:cNvPr id="38" name="Picture 37" descr="Screenshot of the Zoom setting panel">
            <a:extLst>
              <a:ext uri="{FF2B5EF4-FFF2-40B4-BE49-F238E27FC236}">
                <a16:creationId xmlns:a16="http://schemas.microsoft.com/office/drawing/2014/main" id="{13EE5ADD-AF71-49B8-B322-554D69F3A8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4" r="61144"/>
          <a:stretch/>
        </p:blipFill>
        <p:spPr>
          <a:xfrm>
            <a:off x="738227" y="1332923"/>
            <a:ext cx="2202877" cy="1089630"/>
          </a:xfrm>
          <a:prstGeom prst="rect">
            <a:avLst/>
          </a:prstGeom>
        </p:spPr>
      </p:pic>
      <p:sp>
        <p:nvSpPr>
          <p:cNvPr id="41" name="Right Arrow 14">
            <a:extLst>
              <a:ext uri="{FF2B5EF4-FFF2-40B4-BE49-F238E27FC236}">
                <a16:creationId xmlns:a16="http://schemas.microsoft.com/office/drawing/2014/main" id="{1F6809DD-16A4-4216-9024-EACAF7F19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233018" y="2698492"/>
            <a:ext cx="792480" cy="358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Right Arrow 14">
            <a:extLst>
              <a:ext uri="{FF2B5EF4-FFF2-40B4-BE49-F238E27FC236}">
                <a16:creationId xmlns:a16="http://schemas.microsoft.com/office/drawing/2014/main" id="{4C00F7F1-D713-434F-88D7-C6CE19F64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103295" y="2698492"/>
            <a:ext cx="792480" cy="358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3B511C6-40A4-4D89-83D0-D8FECE878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441142" y="3293507"/>
            <a:ext cx="2116785" cy="63151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AU" sz="2400" b="1" dirty="0"/>
              <a:t>Ask a question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F52FEB7-94A2-4F6B-9D90-38E639E28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68206" y="1336528"/>
            <a:ext cx="1427747" cy="1082420"/>
          </a:xfrm>
          <a:prstGeom prst="roundRect">
            <a:avLst/>
          </a:prstGeom>
          <a:noFill/>
          <a:ln w="57150">
            <a:solidFill>
              <a:srgbClr val="FF2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C5743F2-55BF-4C7C-B697-8502E3132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05055" y="1347604"/>
            <a:ext cx="1427747" cy="1082420"/>
          </a:xfrm>
          <a:prstGeom prst="roundRect">
            <a:avLst/>
          </a:prstGeom>
          <a:noFill/>
          <a:ln w="57150">
            <a:solidFill>
              <a:srgbClr val="FF2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3514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9617-044D-DC42-8922-583DD1858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Acknowledgement of Country</a:t>
            </a:r>
          </a:p>
        </p:txBody>
      </p:sp>
    </p:spTree>
    <p:extLst>
      <p:ext uri="{BB962C8B-B14F-4D97-AF65-F5344CB8AC3E}">
        <p14:creationId xmlns:p14="http://schemas.microsoft.com/office/powerpoint/2010/main" val="2052618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9617-044D-DC42-8922-583DD1858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Seta </a:t>
            </a:r>
            <a:r>
              <a:rPr lang="en-AU" dirty="0" err="1"/>
              <a:t>Macanawai</a:t>
            </a:r>
            <a:br>
              <a:rPr lang="en-AU" dirty="0"/>
            </a:br>
            <a:r>
              <a:rPr lang="en-AU" dirty="0"/>
              <a:t>CEO of the Pacific Disability Forum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0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C9262D4-1F27-DB49-AECE-29A9ABCFD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679102"/>
              </p:ext>
            </p:extLst>
          </p:nvPr>
        </p:nvGraphicFramePr>
        <p:xfrm>
          <a:off x="950259" y="719666"/>
          <a:ext cx="10488706" cy="4861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953">
                  <a:extLst>
                    <a:ext uri="{9D8B030D-6E8A-4147-A177-3AD203B41FA5}">
                      <a16:colId xmlns:a16="http://schemas.microsoft.com/office/drawing/2014/main" val="3305149262"/>
                    </a:ext>
                  </a:extLst>
                </a:gridCol>
                <a:gridCol w="9200753">
                  <a:extLst>
                    <a:ext uri="{9D8B030D-6E8A-4147-A177-3AD203B41FA5}">
                      <a16:colId xmlns:a16="http://schemas.microsoft.com/office/drawing/2014/main" val="4134957277"/>
                    </a:ext>
                  </a:extLst>
                </a:gridCol>
              </a:tblGrid>
              <a:tr h="64983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Agenda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608686"/>
                  </a:ext>
                </a:extLst>
              </a:tr>
              <a:tr h="649834">
                <a:tc>
                  <a:txBody>
                    <a:bodyPr/>
                    <a:lstStyle/>
                    <a:p>
                      <a:r>
                        <a:rPr lang="en-AU" sz="2400">
                          <a:effectLst/>
                          <a:latin typeface="Verdana"/>
                          <a:ea typeface="Times New Roman" panose="02020603050405020304" pitchFamily="18" charset="0"/>
                          <a:cs typeface="Calibri"/>
                        </a:rPr>
                        <a:t>12.00</a:t>
                      </a:r>
                      <a:endParaRPr lang="en-AU" sz="2400" dirty="0">
                        <a:effectLst/>
                        <a:latin typeface="Verdana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/>
                      <a:r>
                        <a:rPr lang="en-AU" sz="2400">
                          <a:effectLst/>
                          <a:latin typeface="Verdana"/>
                          <a:ea typeface="Times New Roman" panose="02020603050405020304" pitchFamily="18" charset="0"/>
                          <a:cs typeface="Calibri"/>
                        </a:rPr>
                        <a:t>Welcome, introductions and accessibility</a:t>
                      </a:r>
                      <a:endParaRPr lang="en-AU" sz="2400" dirty="0">
                        <a:effectLst/>
                        <a:latin typeface="Verdana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4655754"/>
                  </a:ext>
                </a:extLst>
              </a:tr>
              <a:tr h="649834">
                <a:tc>
                  <a:txBody>
                    <a:bodyPr/>
                    <a:lstStyle/>
                    <a:p>
                      <a:r>
                        <a:rPr lang="en-AU" sz="2400">
                          <a:effectLst/>
                          <a:latin typeface="Verdana"/>
                          <a:ea typeface="Times New Roman" panose="02020603050405020304" pitchFamily="18" charset="0"/>
                          <a:cs typeface="Calibri"/>
                        </a:rPr>
                        <a:t>12.05</a:t>
                      </a:r>
                      <a:endParaRPr lang="en-AU" sz="2400" dirty="0">
                        <a:effectLst/>
                        <a:latin typeface="Verdana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/>
                      <a:r>
                        <a:rPr lang="en-AU" sz="2400">
                          <a:effectLst/>
                          <a:latin typeface="Verdana"/>
                          <a:ea typeface="Times New Roman" panose="02020603050405020304" pitchFamily="18" charset="0"/>
                          <a:cs typeface="Calibri"/>
                        </a:rPr>
                        <a:t>Keynote address by Australia’s Department of Foreign Affairs and Trade 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9154130"/>
                  </a:ext>
                </a:extLst>
              </a:tr>
              <a:tr h="649834">
                <a:tc>
                  <a:txBody>
                    <a:bodyPr/>
                    <a:lstStyle/>
                    <a:p>
                      <a:r>
                        <a:rPr lang="en-AU" sz="2400">
                          <a:effectLst/>
                          <a:latin typeface="Verdana"/>
                          <a:ea typeface="Times New Roman" panose="02020603050405020304" pitchFamily="18" charset="0"/>
                          <a:cs typeface="Calibri"/>
                        </a:rPr>
                        <a:t>12.10</a:t>
                      </a:r>
                      <a:endParaRPr lang="en-AU" sz="2400" dirty="0">
                        <a:effectLst/>
                        <a:latin typeface="Verdana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/>
                      <a:r>
                        <a:rPr lang="en-AU" sz="2400">
                          <a:effectLst/>
                          <a:latin typeface="Verdana"/>
                          <a:ea typeface="Times New Roman" panose="02020603050405020304" pitchFamily="18" charset="0"/>
                          <a:cs typeface="Calibri"/>
                        </a:rPr>
                        <a:t>Key findings from the consultation 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8825800"/>
                  </a:ext>
                </a:extLst>
              </a:tr>
              <a:tr h="881282">
                <a:tc>
                  <a:txBody>
                    <a:bodyPr/>
                    <a:lstStyle/>
                    <a:p>
                      <a:r>
                        <a:rPr lang="en-AU" sz="2400">
                          <a:effectLst/>
                          <a:latin typeface="Verdana"/>
                          <a:ea typeface="Times New Roman" panose="02020603050405020304" pitchFamily="18" charset="0"/>
                          <a:cs typeface="Calibri"/>
                        </a:rPr>
                        <a:t>12:15</a:t>
                      </a:r>
                      <a:endParaRPr lang="en-AU" sz="2400" dirty="0">
                        <a:effectLst/>
                        <a:latin typeface="Verdana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/>
                      <a:r>
                        <a:rPr lang="en-AU" sz="2400">
                          <a:effectLst/>
                          <a:latin typeface="Verdana"/>
                          <a:ea typeface="Times New Roman" panose="02020603050405020304" pitchFamily="18" charset="0"/>
                          <a:cs typeface="Calibri"/>
                        </a:rPr>
                        <a:t>Speakers who participated in the consultation share their stories</a:t>
                      </a:r>
                      <a:endParaRPr lang="en-AU" sz="2400" dirty="0">
                        <a:effectLst/>
                        <a:latin typeface="Verdana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5770595"/>
                  </a:ext>
                </a:extLst>
              </a:tr>
              <a:tr h="649834">
                <a:tc>
                  <a:txBody>
                    <a:bodyPr/>
                    <a:lstStyle/>
                    <a:p>
                      <a:r>
                        <a:rPr lang="en-AU" sz="2400">
                          <a:effectLst/>
                          <a:latin typeface="Verdana"/>
                          <a:ea typeface="Times New Roman" panose="02020603050405020304" pitchFamily="18" charset="0"/>
                          <a:cs typeface="Calibri"/>
                        </a:rPr>
                        <a:t>12.45</a:t>
                      </a:r>
                      <a:endParaRPr lang="en-AU" sz="2400" dirty="0">
                        <a:effectLst/>
                        <a:latin typeface="Verdana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/>
                      <a:r>
                        <a:rPr lang="en-AU" sz="2400">
                          <a:effectLst/>
                          <a:latin typeface="Verdana"/>
                          <a:ea typeface="Times New Roman" panose="02020603050405020304" pitchFamily="18" charset="0"/>
                          <a:cs typeface="Calibri"/>
                        </a:rPr>
                        <a:t>Question time</a:t>
                      </a:r>
                      <a:endParaRPr lang="en-AU" sz="2400" dirty="0">
                        <a:effectLst/>
                        <a:latin typeface="Verdana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2719607"/>
                  </a:ext>
                </a:extLst>
              </a:tr>
              <a:tr h="649834">
                <a:tc>
                  <a:txBody>
                    <a:bodyPr/>
                    <a:lstStyle/>
                    <a:p>
                      <a:r>
                        <a:rPr lang="en-AU" sz="2400">
                          <a:effectLst/>
                          <a:latin typeface="Verdana"/>
                          <a:ea typeface="Times New Roman" panose="02020603050405020304" pitchFamily="18" charset="0"/>
                          <a:cs typeface="Calibri"/>
                        </a:rPr>
                        <a:t>12.55</a:t>
                      </a:r>
                      <a:endParaRPr lang="en-AU" sz="2400" dirty="0">
                        <a:effectLst/>
                        <a:latin typeface="Verdana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/>
                      <a:r>
                        <a:rPr lang="en-AU" sz="2400">
                          <a:effectLst/>
                          <a:latin typeface="Verdana"/>
                          <a:ea typeface="Times New Roman" panose="02020603050405020304" pitchFamily="18" charset="0"/>
                          <a:cs typeface="Calibri"/>
                        </a:rPr>
                        <a:t>Call to Action and Close </a:t>
                      </a:r>
                      <a:r>
                        <a:rPr lang="en-AU" sz="2400">
                          <a:effectLst/>
                          <a:latin typeface="Calibri"/>
                          <a:ea typeface="Calibri" panose="020F0502020204030204" pitchFamily="34" charset="0"/>
                          <a:cs typeface="Arial Unicode MS"/>
                        </a:rPr>
                        <a:t>  </a:t>
                      </a:r>
                      <a:endParaRPr lang="en-AU" sz="2400" dirty="0">
                        <a:effectLst/>
                        <a:latin typeface="Calibri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0181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11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9617-044D-DC42-8922-583DD1858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Keynote address by </a:t>
            </a:r>
            <a:br>
              <a:rPr lang="en-US" dirty="0"/>
            </a:br>
            <a:r>
              <a:rPr lang="en-US" dirty="0"/>
              <a:t>Australia’s Department of Foreign Affairs and Trade</a:t>
            </a:r>
          </a:p>
        </p:txBody>
      </p:sp>
    </p:spTree>
    <p:extLst>
      <p:ext uri="{BB962C8B-B14F-4D97-AF65-F5344CB8AC3E}">
        <p14:creationId xmlns:p14="http://schemas.microsoft.com/office/powerpoint/2010/main" val="4227763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40033-403A-CA48-8D2C-0FE7EB946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 from the consultation</a:t>
            </a:r>
          </a:p>
        </p:txBody>
      </p:sp>
    </p:spTree>
    <p:extLst>
      <p:ext uri="{BB962C8B-B14F-4D97-AF65-F5344CB8AC3E}">
        <p14:creationId xmlns:p14="http://schemas.microsoft.com/office/powerpoint/2010/main" val="523871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4C23F8-CA7F-481E-9D1D-764525AE7C5B}"/>
              </a:ext>
            </a:extLst>
          </p:cNvPr>
          <p:cNvSpPr txBox="1"/>
          <p:nvPr/>
        </p:nvSpPr>
        <p:spPr>
          <a:xfrm>
            <a:off x="561328" y="1402195"/>
            <a:ext cx="642901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b="0" i="0" u="none" strike="noStrike" baseline="0" dirty="0">
                <a:solidFill>
                  <a:srgbClr val="000000"/>
                </a:solidFill>
              </a:rPr>
              <a:t>506 people from across Asia and the Pacific completed an online survey</a:t>
            </a:r>
          </a:p>
          <a:p>
            <a:endParaRPr lang="en-AU" sz="2400" dirty="0">
              <a:solidFill>
                <a:srgbClr val="000000"/>
              </a:solidFill>
            </a:endParaRPr>
          </a:p>
          <a:p>
            <a:r>
              <a:rPr lang="en-A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 additional 80 people participated in virtual focus group discussions and key informant interviews in the South and East Asia regions. </a:t>
            </a:r>
          </a:p>
          <a:p>
            <a:endParaRPr lang="en-AU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A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84 people participated in face-to-face focus group discussions and key informant interviews in five Pacific Islands Countries.</a:t>
            </a:r>
            <a:r>
              <a:rPr lang="en-AU" sz="2400" b="0" i="0" u="none" strike="noStrike" baseline="0" dirty="0">
                <a:solidFill>
                  <a:srgbClr val="000000"/>
                </a:solidFill>
              </a:rPr>
              <a:t> </a:t>
            </a:r>
            <a:endParaRPr lang="en-AU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4B812C-0778-F241-87E4-69723AD37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530" y="4917485"/>
            <a:ext cx="3852425" cy="1479555"/>
          </a:xfrm>
          <a:prstGeom prst="rect">
            <a:avLst/>
          </a:prstGeom>
        </p:spPr>
      </p:pic>
      <p:pic>
        <p:nvPicPr>
          <p:cNvPr id="7" name="Picture 6" descr="A pie chart of the percentage of respondents with a disability by type of disability. &#10;Physical 58.4%&#10;Deaf 11.8%&#10;Low vision 10.9%&#10;Hard of hearing 10.2%&#10;Psychosocial 6.5%&#10;Blind 6.2%&#10;Cognitive 3.7%&#10;Other 10.9%&#10;">
            <a:extLst>
              <a:ext uri="{FF2B5EF4-FFF2-40B4-BE49-F238E27FC236}">
                <a16:creationId xmlns:a16="http://schemas.microsoft.com/office/drawing/2014/main" id="{427BBABF-E470-574C-BFC3-DA0B5351D6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530" y="338599"/>
            <a:ext cx="3852425" cy="4231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8CF387-208D-8F40-9C7B-00C98931C966}"/>
              </a:ext>
            </a:extLst>
          </p:cNvPr>
          <p:cNvSpPr txBox="1"/>
          <p:nvPr/>
        </p:nvSpPr>
        <p:spPr>
          <a:xfrm>
            <a:off x="561329" y="554417"/>
            <a:ext cx="60933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1" i="0" u="none" strike="noStrike" baseline="0" dirty="0">
                <a:solidFill>
                  <a:srgbClr val="C00000"/>
                </a:solidFill>
              </a:rPr>
              <a:t>Consultation participants</a:t>
            </a:r>
            <a:endParaRPr lang="en-AU" sz="2800" b="0" i="0" u="none" strike="noStrike" baseline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855111"/>
      </p:ext>
    </p:extLst>
  </p:cSld>
  <p:clrMapOvr>
    <a:masterClrMapping/>
  </p:clrMapOvr>
</p:sld>
</file>

<file path=ppt/theme/theme1.xml><?xml version="1.0" encoding="utf-8"?>
<a:theme xmlns:a="http://schemas.openxmlformats.org/drawingml/2006/main" name="IAG">
  <a:themeElements>
    <a:clrScheme name="IAG">
      <a:dk1>
        <a:srgbClr val="000000"/>
      </a:dk1>
      <a:lt1>
        <a:srgbClr val="FFFFFF"/>
      </a:lt1>
      <a:dk2>
        <a:srgbClr val="231F20"/>
      </a:dk2>
      <a:lt2>
        <a:srgbClr val="E7E6E6"/>
      </a:lt2>
      <a:accent1>
        <a:srgbClr val="FFC20C"/>
      </a:accent1>
      <a:accent2>
        <a:srgbClr val="B09C78"/>
      </a:accent2>
      <a:accent3>
        <a:srgbClr val="79A3DC"/>
      </a:accent3>
      <a:accent4>
        <a:srgbClr val="C4141B"/>
      </a:accent4>
      <a:accent5>
        <a:srgbClr val="234D87"/>
      </a:accent5>
      <a:accent6>
        <a:srgbClr val="C4141B"/>
      </a:accent6>
      <a:hlink>
        <a:srgbClr val="1A3965"/>
      </a:hlink>
      <a:folHlink>
        <a:srgbClr val="1A3965"/>
      </a:folHlink>
    </a:clrScheme>
    <a:fontScheme name="IAG">
      <a:majorFont>
        <a:latin typeface="Calibri"/>
        <a:ea typeface=""/>
        <a:cs typeface=""/>
      </a:majorFont>
      <a:minorFont>
        <a:latin typeface="Verdan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G-Presentation.potx" id="{8945D371-CC68-4A45-BD4C-D098EDE4C058}" vid="{871B82B8-66F3-4DCA-98C1-4B17B335A2C6}"/>
    </a:ext>
  </a:extLst>
</a:theme>
</file>

<file path=ppt/theme/theme2.xml><?xml version="1.0" encoding="utf-8"?>
<a:theme xmlns:a="http://schemas.openxmlformats.org/drawingml/2006/main" name="IAG (without logo)">
  <a:themeElements>
    <a:clrScheme name="IAG">
      <a:dk1>
        <a:srgbClr val="000000"/>
      </a:dk1>
      <a:lt1>
        <a:srgbClr val="FFFFFF"/>
      </a:lt1>
      <a:dk2>
        <a:srgbClr val="231F20"/>
      </a:dk2>
      <a:lt2>
        <a:srgbClr val="E7E6E6"/>
      </a:lt2>
      <a:accent1>
        <a:srgbClr val="FFC20C"/>
      </a:accent1>
      <a:accent2>
        <a:srgbClr val="B09C78"/>
      </a:accent2>
      <a:accent3>
        <a:srgbClr val="79A3DC"/>
      </a:accent3>
      <a:accent4>
        <a:srgbClr val="C4141B"/>
      </a:accent4>
      <a:accent5>
        <a:srgbClr val="234D87"/>
      </a:accent5>
      <a:accent6>
        <a:srgbClr val="C4141B"/>
      </a:accent6>
      <a:hlink>
        <a:srgbClr val="1A3965"/>
      </a:hlink>
      <a:folHlink>
        <a:srgbClr val="1A3965"/>
      </a:folHlink>
    </a:clrScheme>
    <a:fontScheme name="IAG">
      <a:majorFont>
        <a:latin typeface="Calibri"/>
        <a:ea typeface=""/>
        <a:cs typeface=""/>
      </a:majorFont>
      <a:minorFont>
        <a:latin typeface="Verdan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G-Presentation.potx" id="{8945D371-CC68-4A45-BD4C-D098EDE4C058}" vid="{DC07E5B1-1B83-43EE-AAC0-D98FAC0A22F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3F81EAA971264B833FC7D690D55BC9" ma:contentTypeVersion="9" ma:contentTypeDescription="Create a new document." ma:contentTypeScope="" ma:versionID="a7f257c2acab72a303bb02ef53de82dd">
  <xsd:schema xmlns:xsd="http://www.w3.org/2001/XMLSchema" xmlns:xs="http://www.w3.org/2001/XMLSchema" xmlns:p="http://schemas.microsoft.com/office/2006/metadata/properties" xmlns:ns2="f945acbb-4a4d-44b1-a5ea-e3720f82891e" targetNamespace="http://schemas.microsoft.com/office/2006/metadata/properties" ma:root="true" ma:fieldsID="0cd85df6740fbe6bd3455e5f3a6484c7" ns2:_="">
    <xsd:import namespace="f945acbb-4a4d-44b1-a5ea-e3720f8289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5acbb-4a4d-44b1-a5ea-e3720f8289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68EFCD-F02F-4234-B216-FFC09E7BAA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45acbb-4a4d-44b1-a5ea-e3720f8289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AC156C-A661-42EC-B4B3-02683E0F27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CEA401-AB2E-4145-B50F-7E3EF47311A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IAG-Presentation</Template>
  <TotalTime>2813</TotalTime>
  <Words>437</Words>
  <Application>Microsoft Office PowerPoint</Application>
  <PresentationFormat>Widescreen</PresentationFormat>
  <Paragraphs>67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Verdana</vt:lpstr>
      <vt:lpstr>Wingdings</vt:lpstr>
      <vt:lpstr>IAG</vt:lpstr>
      <vt:lpstr>IAG (without logo)</vt:lpstr>
      <vt:lpstr>Findings from:  Consultation with People with Disabilities  in the Asia and Pacific regions  on Disasters and Disaster Risk Reduction </vt:lpstr>
      <vt:lpstr>Welcome</vt:lpstr>
      <vt:lpstr>Housekeeping and accessibility tips</vt:lpstr>
      <vt:lpstr>Acknowledgement of Country</vt:lpstr>
      <vt:lpstr>Seta Macanawai CEO of the Pacific Disability Forum </vt:lpstr>
      <vt:lpstr>PowerPoint Presentation</vt:lpstr>
      <vt:lpstr>Keynote address by  Australia’s Department of Foreign Affairs and Trade</vt:lpstr>
      <vt:lpstr>Key Findings from the consultation</vt:lpstr>
      <vt:lpstr>PowerPoint Presentation</vt:lpstr>
      <vt:lpstr>PowerPoint Presentation</vt:lpstr>
      <vt:lpstr>PowerPoint Presentation</vt:lpstr>
      <vt:lpstr>PowerPoint Presentation</vt:lpstr>
      <vt:lpstr>Speakers: 1. Professor Asha Hans - India 2. Jannatul Ferdous - Bangladesh 3. Rhema Masser – Tonga 4. Tekamagu Bwauira - Kiribati</vt:lpstr>
      <vt:lpstr>PowerPoint Presentation</vt:lpstr>
      <vt:lpstr>PowerPoint Presentation</vt:lpstr>
      <vt:lpstr>ANIMATED VIDEO</vt:lpstr>
      <vt:lpstr>Thank you!</vt:lpstr>
    </vt:vector>
  </TitlesOfParts>
  <Company>CBM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training</dc:title>
  <dc:creator>Karen Alexander</dc:creator>
  <cp:lastModifiedBy>Karen Alexander</cp:lastModifiedBy>
  <cp:revision>33</cp:revision>
  <dcterms:created xsi:type="dcterms:W3CDTF">2021-12-14T22:39:03Z</dcterms:created>
  <dcterms:modified xsi:type="dcterms:W3CDTF">2022-03-30T13:02:19Z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0x010100663F81EAA971264B833FC7D690D55BC9</vt:lpwstr>
  </property>
</Properties>
</file>