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9"/>
  </p:notesMasterIdLst>
  <p:sldIdLst>
    <p:sldId id="256" r:id="rId2"/>
    <p:sldId id="268" r:id="rId3"/>
    <p:sldId id="276" r:id="rId4"/>
    <p:sldId id="270" r:id="rId5"/>
    <p:sldId id="271" r:id="rId6"/>
    <p:sldId id="277" r:id="rId7"/>
    <p:sldId id="266"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FE9957-E7BF-4D06-8ED8-0025A872D7F6}" type="datetimeFigureOut">
              <a:rPr lang="en-AU" smtClean="0"/>
              <a:t>18/03/2020</a:t>
            </a:fld>
            <a:endParaRPr lang="en-AU"/>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7A5284-EC73-484C-B62D-B87D749874EC}" type="slidenum">
              <a:rPr lang="en-AU" smtClean="0"/>
              <a:t>‹#›</a:t>
            </a:fld>
            <a:endParaRPr lang="en-AU"/>
          </a:p>
        </p:txBody>
      </p:sp>
    </p:spTree>
    <p:extLst>
      <p:ext uri="{BB962C8B-B14F-4D97-AF65-F5344CB8AC3E}">
        <p14:creationId xmlns:p14="http://schemas.microsoft.com/office/powerpoint/2010/main" val="2794258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8B7A5284-EC73-484C-B62D-B87D749874EC}" type="slidenum">
              <a:rPr lang="en-AU" smtClean="0">
                <a:solidFill>
                  <a:prstClr val="black"/>
                </a:solidFill>
              </a:rPr>
              <a:pPr/>
              <a:t>6</a:t>
            </a:fld>
            <a:endParaRPr lang="en-AU">
              <a:solidFill>
                <a:prstClr val="black"/>
              </a:solidFill>
            </a:endParaRPr>
          </a:p>
        </p:txBody>
      </p:sp>
    </p:spTree>
    <p:extLst>
      <p:ext uri="{BB962C8B-B14F-4D97-AF65-F5344CB8AC3E}">
        <p14:creationId xmlns:p14="http://schemas.microsoft.com/office/powerpoint/2010/main" val="599188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82B78521-0BCB-4345-9E8A-3DFD514278A0}"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A202C0-1AF4-48E6-B4F8-BBBABEA6DAB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82B78521-0BCB-4345-9E8A-3DFD514278A0}"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A202C0-1AF4-48E6-B4F8-BBBABEA6DAB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82B78521-0BCB-4345-9E8A-3DFD514278A0}"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A202C0-1AF4-48E6-B4F8-BBBABEA6DAB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82B78521-0BCB-4345-9E8A-3DFD514278A0}"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A202C0-1AF4-48E6-B4F8-BBBABEA6DAB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B78521-0BCB-4345-9E8A-3DFD514278A0}"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A202C0-1AF4-48E6-B4F8-BBBABEA6DAB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82B78521-0BCB-4345-9E8A-3DFD514278A0}" type="datetimeFigureOut">
              <a:rPr lang="en-US" smtClean="0"/>
              <a:pPr/>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A202C0-1AF4-48E6-B4F8-BBBABEA6DAB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82B78521-0BCB-4345-9E8A-3DFD514278A0}" type="datetimeFigureOut">
              <a:rPr lang="en-US" smtClean="0"/>
              <a:pPr/>
              <a:t>3/18/2020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A202C0-1AF4-48E6-B4F8-BBBABEA6DAB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82B78521-0BCB-4345-9E8A-3DFD514278A0}" type="datetimeFigureOut">
              <a:rPr lang="en-US" smtClean="0"/>
              <a:pPr/>
              <a:t>3/18/2020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A202C0-1AF4-48E6-B4F8-BBBABEA6DAB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B78521-0BCB-4345-9E8A-3DFD514278A0}" type="datetimeFigureOut">
              <a:rPr lang="en-US" smtClean="0"/>
              <a:pPr/>
              <a:t>3/18/2020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A202C0-1AF4-48E6-B4F8-BBBABEA6DAB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B78521-0BCB-4345-9E8A-3DFD514278A0}" type="datetimeFigureOut">
              <a:rPr lang="en-US" smtClean="0"/>
              <a:pPr/>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A202C0-1AF4-48E6-B4F8-BBBABEA6DAB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B78521-0BCB-4345-9E8A-3DFD514278A0}" type="datetimeFigureOut">
              <a:rPr lang="en-US" smtClean="0"/>
              <a:pPr/>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A202C0-1AF4-48E6-B4F8-BBBABEA6DAB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B78521-0BCB-4345-9E8A-3DFD514278A0}" type="datetimeFigureOut">
              <a:rPr lang="en-US" smtClean="0"/>
              <a:pPr/>
              <a:t>3/18/2020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A202C0-1AF4-48E6-B4F8-BBBABEA6DAB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hyperlink" Target="https://www.who.int/news-room/q-a-detail/q-a-coronaviruses" TargetMode="External"/><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emf"/><Relationship Id="rId5" Type="http://schemas.openxmlformats.org/officeDocument/2006/relationships/image" Target="../media/image5.jpeg"/><Relationship Id="rId4" Type="http://schemas.openxmlformats.org/officeDocument/2006/relationships/hyperlink" Target="https://www.specialolympics.org/stories/news/coronavirus-outbreak-what-you-need-to-know"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pacificdisability.org/" TargetMode="External"/><Relationship Id="rId2" Type="http://schemas.openxmlformats.org/officeDocument/2006/relationships/hyperlink" Target="mailto:pdfsec@unwired.com.fj" TargetMode="External"/><Relationship Id="rId1" Type="http://schemas.openxmlformats.org/officeDocument/2006/relationships/slideLayout" Target="../slideLayouts/slideLayout2.xml"/><Relationship Id="rId6" Type="http://schemas.openxmlformats.org/officeDocument/2006/relationships/image" Target="../media/image3.emf"/><Relationship Id="rId5" Type="http://schemas.openxmlformats.org/officeDocument/2006/relationships/image" Target="../media/image5.jpe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ogo.jpg"/>
          <p:cNvPicPr>
            <a:picLocks noChangeAspect="1"/>
          </p:cNvPicPr>
          <p:nvPr/>
        </p:nvPicPr>
        <p:blipFill>
          <a:blip r:embed="rId2" cstate="print"/>
          <a:stretch>
            <a:fillRect/>
          </a:stretch>
        </p:blipFill>
        <p:spPr>
          <a:xfrm>
            <a:off x="0" y="685800"/>
            <a:ext cx="2583736" cy="1828800"/>
          </a:xfrm>
          <a:prstGeom prst="rect">
            <a:avLst/>
          </a:prstGeom>
        </p:spPr>
      </p:pic>
      <p:sp>
        <p:nvSpPr>
          <p:cNvPr id="2" name="Title 1"/>
          <p:cNvSpPr>
            <a:spLocks noGrp="1"/>
          </p:cNvSpPr>
          <p:nvPr>
            <p:ph type="ctrTitle"/>
          </p:nvPr>
        </p:nvSpPr>
        <p:spPr>
          <a:xfrm>
            <a:off x="722710" y="3276601"/>
            <a:ext cx="7772400" cy="1295399"/>
          </a:xfrm>
        </p:spPr>
        <p:txBody>
          <a:bodyPr>
            <a:noAutofit/>
          </a:bodyPr>
          <a:lstStyle/>
          <a:p>
            <a:pPr algn="ctr"/>
            <a:r>
              <a:rPr lang="en-US" sz="4000" b="1" dirty="0" smtClean="0">
                <a:solidFill>
                  <a:schemeClr val="accent6">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WHAT IS COVID-19? </a:t>
            </a:r>
            <a:br>
              <a:rPr lang="en-US" sz="4000" b="1" dirty="0" smtClean="0">
                <a:solidFill>
                  <a:schemeClr val="accent6">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sz="2000" b="1" dirty="0" smtClean="0">
                <a:solidFill>
                  <a:schemeClr val="accent6">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Briefing Notes for Pacific DPOs</a:t>
            </a:r>
            <a:endParaRPr lang="en-US" sz="2000" b="1" dirty="0">
              <a:solidFill>
                <a:schemeClr val="accent6">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48884" y="4572000"/>
            <a:ext cx="7772400" cy="1828800"/>
          </a:xfrm>
        </p:spPr>
        <p:txBody>
          <a:bodyPr>
            <a:normAutofit/>
          </a:bodyPr>
          <a:lstStyle/>
          <a:p>
            <a:pPr algn="ctr"/>
            <a:endParaRPr lang="en-US" dirty="0" smtClean="0">
              <a:solidFill>
                <a:srgbClr val="002060"/>
              </a:solidFill>
              <a:latin typeface="Arial" panose="020B0604020202020204" pitchFamily="34" charset="0"/>
              <a:cs typeface="Arial" panose="020B0604020202020204" pitchFamily="34" charset="0"/>
            </a:endParaRPr>
          </a:p>
          <a:p>
            <a:pPr algn="ctr"/>
            <a:r>
              <a:rPr lang="en-US" dirty="0" smtClean="0">
                <a:solidFill>
                  <a:srgbClr val="002060"/>
                </a:solidFill>
                <a:latin typeface="Arial" panose="020B0604020202020204" pitchFamily="34" charset="0"/>
                <a:cs typeface="Arial" panose="020B0604020202020204" pitchFamily="34" charset="0"/>
              </a:rPr>
              <a:t>Developed by the Pacific Disability Forum</a:t>
            </a:r>
          </a:p>
          <a:p>
            <a:pPr algn="ctr"/>
            <a:r>
              <a:rPr lang="en-US" dirty="0" smtClean="0">
                <a:solidFill>
                  <a:srgbClr val="002060"/>
                </a:solidFill>
                <a:latin typeface="Arial" panose="020B0604020202020204" pitchFamily="34" charset="0"/>
                <a:cs typeface="Arial" panose="020B0604020202020204" pitchFamily="34" charset="0"/>
              </a:rPr>
              <a:t>March 2020</a:t>
            </a:r>
            <a:endParaRPr lang="en-US" dirty="0">
              <a:solidFill>
                <a:srgbClr val="002060"/>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38400" y="1856497"/>
            <a:ext cx="6248400" cy="810503"/>
          </a:xfrm>
          <a:prstGeom prst="rect">
            <a:avLst/>
          </a:prstGeom>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096001"/>
            <a:ext cx="9070168" cy="761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73820" y="-1"/>
            <a:ext cx="907018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583737" y="542282"/>
            <a:ext cx="5522592" cy="1362718"/>
          </a:xfrm>
          <a:prstGeom prst="rect">
            <a:avLst/>
          </a:prstGeom>
        </p:spPr>
      </p:pic>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2600" y="609600"/>
            <a:ext cx="7010400" cy="1143000"/>
          </a:xfrm>
        </p:spPr>
        <p:txBody>
          <a:bodyPr>
            <a:normAutofit/>
          </a:bodyPr>
          <a:lstStyle/>
          <a:p>
            <a:pPr algn="ctr"/>
            <a:r>
              <a:rPr lang="en-US" sz="3600" b="1" dirty="0" smtClean="0">
                <a:solidFill>
                  <a:schemeClr val="tx2"/>
                </a:solidFill>
                <a:effectLst>
                  <a:outerShdw blurRad="38100" dist="38100" dir="2700000" algn="tl">
                    <a:srgbClr val="000000">
                      <a:alpha val="43137"/>
                    </a:srgbClr>
                  </a:outerShdw>
                </a:effectLst>
                <a:latin typeface="Arial" pitchFamily="34" charset="0"/>
                <a:cs typeface="Arial" pitchFamily="34" charset="0"/>
              </a:rPr>
              <a:t>WHAT IS COVID – 19?</a:t>
            </a:r>
            <a:endParaRPr lang="en-US" sz="3600" b="1" dirty="0">
              <a:solidFill>
                <a:schemeClr val="tx2"/>
              </a:solidFill>
              <a:effectLst>
                <a:outerShdw blurRad="38100" dist="38100" dir="2700000" algn="tl">
                  <a:srgbClr val="000000">
                    <a:alpha val="43137"/>
                  </a:srgbClr>
                </a:outerShdw>
              </a:effectLst>
              <a:latin typeface="Arial" pitchFamily="34" charset="0"/>
              <a:cs typeface="Arial" pitchFamily="34" charset="0"/>
            </a:endParaRPr>
          </a:p>
        </p:txBody>
      </p:sp>
      <p:sp>
        <p:nvSpPr>
          <p:cNvPr id="2" name="Content Placeholder 1"/>
          <p:cNvSpPr>
            <a:spLocks noGrp="1"/>
          </p:cNvSpPr>
          <p:nvPr>
            <p:ph idx="1"/>
          </p:nvPr>
        </p:nvSpPr>
        <p:spPr>
          <a:xfrm>
            <a:off x="514350" y="1981200"/>
            <a:ext cx="8229600" cy="3733800"/>
          </a:xfrm>
        </p:spPr>
        <p:txBody>
          <a:bodyPr>
            <a:noAutofit/>
          </a:bodyPr>
          <a:lstStyle/>
          <a:p>
            <a:pPr algn="just"/>
            <a:endParaRPr lang="en-AU" sz="2000" dirty="0" smtClean="0"/>
          </a:p>
          <a:p>
            <a:pPr algn="just"/>
            <a:r>
              <a:rPr lang="en-AU" sz="2000" dirty="0" smtClean="0"/>
              <a:t>Coronaviruses </a:t>
            </a:r>
            <a:r>
              <a:rPr lang="en-AU" sz="2000" dirty="0"/>
              <a:t>are a large family of viruses which may cause illness in animals or humans. In humans, several coronaviruses are known to cause respiratory infections ranging from the common cold to more severe diseases such as Middle East Respiratory Syndrome (MERS) and Severe Acute Respiratory Syndrome (SARS). The most recently discovered coronavirus causes coronavirus disease COVID-19</a:t>
            </a:r>
            <a:r>
              <a:rPr lang="en-AU" sz="2000" dirty="0" smtClean="0"/>
              <a:t>.</a:t>
            </a:r>
          </a:p>
          <a:p>
            <a:pPr marL="0" indent="0" algn="just">
              <a:buNone/>
            </a:pPr>
            <a:endParaRPr lang="en-AU" sz="2000" dirty="0"/>
          </a:p>
          <a:p>
            <a:pPr algn="just"/>
            <a:r>
              <a:rPr lang="en-AU" sz="2000" dirty="0"/>
              <a:t>COVID-19 is a </a:t>
            </a:r>
            <a:r>
              <a:rPr lang="en-AU" sz="2000" b="1" dirty="0"/>
              <a:t>respiratory illness </a:t>
            </a:r>
            <a:r>
              <a:rPr lang="en-AU" sz="2000" dirty="0"/>
              <a:t>that can be </a:t>
            </a:r>
            <a:r>
              <a:rPr lang="en-AU" sz="2000" b="1" dirty="0"/>
              <a:t>transmitted from person-to-person</a:t>
            </a:r>
            <a:endParaRPr lang="en-AU" sz="2000" dirty="0"/>
          </a:p>
        </p:txBody>
      </p:sp>
      <p:pic>
        <p:nvPicPr>
          <p:cNvPr id="8"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86400" y="5943600"/>
            <a:ext cx="3505200" cy="454673"/>
          </a:xfrm>
          <a:prstGeom prst="rect">
            <a:avLst/>
          </a:prstGeom>
        </p:spPr>
      </p:pic>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096001"/>
            <a:ext cx="9070168" cy="761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73820" y="-1"/>
            <a:ext cx="907018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2" name="Content Placeholder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200" y="318770"/>
            <a:ext cx="1600200" cy="1662430"/>
          </a:xfrm>
          <a:prstGeom prst="rect">
            <a:avLst/>
          </a:prstGeom>
        </p:spPr>
      </p:pic>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2600" y="609600"/>
            <a:ext cx="7010400" cy="1143000"/>
          </a:xfrm>
        </p:spPr>
        <p:txBody>
          <a:bodyPr>
            <a:normAutofit fontScale="90000"/>
          </a:bodyPr>
          <a:lstStyle/>
          <a:p>
            <a:pPr algn="ctr"/>
            <a:r>
              <a:rPr lang="en-US" sz="3600" dirty="0" smtClean="0">
                <a:solidFill>
                  <a:schemeClr val="tx2"/>
                </a:solidFill>
                <a:effectLst>
                  <a:outerShdw blurRad="38100" dist="38100" dir="2700000" algn="tl">
                    <a:srgbClr val="000000">
                      <a:alpha val="43137"/>
                    </a:srgbClr>
                  </a:outerShdw>
                </a:effectLst>
                <a:latin typeface="Arial" pitchFamily="34" charset="0"/>
                <a:cs typeface="Arial" pitchFamily="34" charset="0"/>
              </a:rPr>
              <a:t>What are the Symptoms of </a:t>
            </a:r>
            <a:br>
              <a:rPr lang="en-US" sz="3600" dirty="0" smtClean="0">
                <a:solidFill>
                  <a:schemeClr val="tx2"/>
                </a:solidFill>
                <a:effectLst>
                  <a:outerShdw blurRad="38100" dist="38100" dir="2700000" algn="tl">
                    <a:srgbClr val="000000">
                      <a:alpha val="43137"/>
                    </a:srgbClr>
                  </a:outerShdw>
                </a:effectLst>
                <a:latin typeface="Arial" pitchFamily="34" charset="0"/>
                <a:cs typeface="Arial" pitchFamily="34" charset="0"/>
              </a:rPr>
            </a:br>
            <a:r>
              <a:rPr lang="en-US" sz="3600" dirty="0" smtClean="0">
                <a:solidFill>
                  <a:schemeClr val="tx2"/>
                </a:solidFill>
                <a:effectLst>
                  <a:outerShdw blurRad="38100" dist="38100" dir="2700000" algn="tl">
                    <a:srgbClr val="000000">
                      <a:alpha val="43137"/>
                    </a:srgbClr>
                  </a:outerShdw>
                </a:effectLst>
                <a:latin typeface="Arial" pitchFamily="34" charset="0"/>
                <a:cs typeface="Arial" pitchFamily="34" charset="0"/>
              </a:rPr>
              <a:t>COVID-19?</a:t>
            </a:r>
            <a:endParaRPr lang="en-US" sz="3600" dirty="0">
              <a:solidFill>
                <a:schemeClr val="tx2"/>
              </a:solidFill>
              <a:effectLst>
                <a:outerShdw blurRad="38100" dist="38100" dir="2700000" algn="tl">
                  <a:srgbClr val="000000">
                    <a:alpha val="43137"/>
                  </a:srgbClr>
                </a:outerShdw>
              </a:effectLst>
              <a:latin typeface="Arial" pitchFamily="34" charset="0"/>
              <a:cs typeface="Arial" pitchFamily="34" charset="0"/>
            </a:endParaRPr>
          </a:p>
        </p:txBody>
      </p:sp>
      <p:sp>
        <p:nvSpPr>
          <p:cNvPr id="2" name="Content Placeholder 1"/>
          <p:cNvSpPr>
            <a:spLocks noGrp="1"/>
          </p:cNvSpPr>
          <p:nvPr>
            <p:ph idx="1"/>
          </p:nvPr>
        </p:nvSpPr>
        <p:spPr>
          <a:xfrm>
            <a:off x="457200" y="1981200"/>
            <a:ext cx="8229600" cy="3733800"/>
          </a:xfrm>
        </p:spPr>
        <p:txBody>
          <a:bodyPr>
            <a:noAutofit/>
          </a:bodyPr>
          <a:lstStyle/>
          <a:p>
            <a:pPr lvl="0"/>
            <a:endParaRPr lang="en-AU" sz="2000" dirty="0" smtClean="0"/>
          </a:p>
          <a:p>
            <a:pPr lvl="1"/>
            <a:r>
              <a:rPr lang="en-AU" sz="2000" dirty="0" smtClean="0"/>
              <a:t>Most </a:t>
            </a:r>
            <a:r>
              <a:rPr lang="en-AU" sz="2000" dirty="0"/>
              <a:t>common symptoms are:</a:t>
            </a:r>
          </a:p>
          <a:p>
            <a:pPr lvl="2"/>
            <a:r>
              <a:rPr lang="en-AU" sz="2000" dirty="0"/>
              <a:t>Fever</a:t>
            </a:r>
          </a:p>
          <a:p>
            <a:pPr lvl="2"/>
            <a:r>
              <a:rPr lang="en-AU" sz="2000" dirty="0"/>
              <a:t>Tiredness</a:t>
            </a:r>
          </a:p>
          <a:p>
            <a:pPr lvl="2"/>
            <a:r>
              <a:rPr lang="en-AU" sz="2000" dirty="0"/>
              <a:t>Dry cough</a:t>
            </a:r>
          </a:p>
          <a:p>
            <a:pPr lvl="1"/>
            <a:r>
              <a:rPr lang="en-AU" sz="2000" dirty="0"/>
              <a:t>Some patients may have:</a:t>
            </a:r>
          </a:p>
          <a:p>
            <a:pPr lvl="2"/>
            <a:r>
              <a:rPr lang="en-AU" sz="2000" dirty="0"/>
              <a:t>Aches and pins</a:t>
            </a:r>
          </a:p>
          <a:p>
            <a:pPr lvl="2"/>
            <a:r>
              <a:rPr lang="en-AU" sz="2000" dirty="0"/>
              <a:t>Nasal congestion</a:t>
            </a:r>
          </a:p>
          <a:p>
            <a:pPr lvl="2"/>
            <a:r>
              <a:rPr lang="en-AU" sz="2000" dirty="0"/>
              <a:t>Runny nose</a:t>
            </a:r>
          </a:p>
          <a:p>
            <a:pPr lvl="2"/>
            <a:r>
              <a:rPr lang="en-AU" sz="2000" dirty="0"/>
              <a:t>Sore throat</a:t>
            </a:r>
          </a:p>
          <a:p>
            <a:pPr lvl="2"/>
            <a:r>
              <a:rPr lang="en-AU" sz="2000" dirty="0"/>
              <a:t>Diarrhoea</a:t>
            </a:r>
          </a:p>
          <a:p>
            <a:endParaRPr lang="en-US" sz="1600" dirty="0" smtClean="0">
              <a:latin typeface="Arial" panose="020B0604020202020204" pitchFamily="34" charset="0"/>
              <a:cs typeface="Arial" panose="020B0604020202020204" pitchFamily="34" charset="0"/>
            </a:endParaRPr>
          </a:p>
        </p:txBody>
      </p:sp>
      <p:pic>
        <p:nvPicPr>
          <p:cNvPr id="8"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86400" y="5943600"/>
            <a:ext cx="3505200" cy="454673"/>
          </a:xfrm>
          <a:prstGeom prst="rect">
            <a:avLst/>
          </a:prstGeom>
        </p:spPr>
      </p:pic>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096001"/>
            <a:ext cx="9070168" cy="761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73820" y="-1"/>
            <a:ext cx="907018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2" name="Content Placeholder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200" y="318770"/>
            <a:ext cx="1600200" cy="1662430"/>
          </a:xfrm>
          <a:prstGeom prst="rect">
            <a:avLst/>
          </a:prstGeom>
        </p:spPr>
      </p:pic>
    </p:spTree>
    <p:extLst>
      <p:ext uri="{BB962C8B-B14F-4D97-AF65-F5344CB8AC3E}">
        <p14:creationId xmlns:p14="http://schemas.microsoft.com/office/powerpoint/2010/main" val="3118021615"/>
      </p:ext>
    </p:extLst>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2600" y="609600"/>
            <a:ext cx="7010400" cy="1143000"/>
          </a:xfrm>
        </p:spPr>
        <p:txBody>
          <a:bodyPr>
            <a:normAutofit fontScale="90000"/>
          </a:bodyPr>
          <a:lstStyle/>
          <a:p>
            <a:pPr algn="ctr"/>
            <a:r>
              <a:rPr lang="en-US" sz="3600" dirty="0" smtClean="0">
                <a:solidFill>
                  <a:schemeClr val="tx2"/>
                </a:solidFill>
                <a:effectLst>
                  <a:outerShdw blurRad="38100" dist="38100" dir="2700000" algn="tl">
                    <a:srgbClr val="000000">
                      <a:alpha val="43137"/>
                    </a:srgbClr>
                  </a:outerShdw>
                </a:effectLst>
                <a:latin typeface="Arial" pitchFamily="34" charset="0"/>
                <a:cs typeface="Arial" pitchFamily="34" charset="0"/>
              </a:rPr>
              <a:t>What are the Symptoms of </a:t>
            </a:r>
            <a:br>
              <a:rPr lang="en-US" sz="3600" dirty="0" smtClean="0">
                <a:solidFill>
                  <a:schemeClr val="tx2"/>
                </a:solidFill>
                <a:effectLst>
                  <a:outerShdw blurRad="38100" dist="38100" dir="2700000" algn="tl">
                    <a:srgbClr val="000000">
                      <a:alpha val="43137"/>
                    </a:srgbClr>
                  </a:outerShdw>
                </a:effectLst>
                <a:latin typeface="Arial" pitchFamily="34" charset="0"/>
                <a:cs typeface="Arial" pitchFamily="34" charset="0"/>
              </a:rPr>
            </a:br>
            <a:r>
              <a:rPr lang="en-US" sz="3600" dirty="0" smtClean="0">
                <a:solidFill>
                  <a:schemeClr val="tx2"/>
                </a:solidFill>
                <a:effectLst>
                  <a:outerShdw blurRad="38100" dist="38100" dir="2700000" algn="tl">
                    <a:srgbClr val="000000">
                      <a:alpha val="43137"/>
                    </a:srgbClr>
                  </a:outerShdw>
                </a:effectLst>
                <a:latin typeface="Arial" pitchFamily="34" charset="0"/>
                <a:cs typeface="Arial" pitchFamily="34" charset="0"/>
              </a:rPr>
              <a:t>COVID-19?</a:t>
            </a:r>
            <a:endParaRPr lang="en-US" sz="3600" dirty="0">
              <a:solidFill>
                <a:schemeClr val="tx2"/>
              </a:solidFill>
              <a:effectLst>
                <a:outerShdw blurRad="38100" dist="38100" dir="2700000" algn="tl">
                  <a:srgbClr val="000000">
                    <a:alpha val="43137"/>
                  </a:srgbClr>
                </a:outerShdw>
              </a:effectLst>
              <a:latin typeface="Arial" pitchFamily="34" charset="0"/>
              <a:cs typeface="Arial" pitchFamily="34" charset="0"/>
            </a:endParaRPr>
          </a:p>
        </p:txBody>
      </p:sp>
      <p:sp>
        <p:nvSpPr>
          <p:cNvPr id="2" name="Content Placeholder 1"/>
          <p:cNvSpPr>
            <a:spLocks noGrp="1"/>
          </p:cNvSpPr>
          <p:nvPr>
            <p:ph idx="1"/>
          </p:nvPr>
        </p:nvSpPr>
        <p:spPr>
          <a:xfrm>
            <a:off x="457200" y="1981200"/>
            <a:ext cx="8229600" cy="3733800"/>
          </a:xfrm>
        </p:spPr>
        <p:txBody>
          <a:bodyPr>
            <a:noAutofit/>
          </a:bodyPr>
          <a:lstStyle/>
          <a:p>
            <a:pPr lvl="0"/>
            <a:endParaRPr lang="en-AU" sz="2000" dirty="0" smtClean="0"/>
          </a:p>
          <a:p>
            <a:pPr lvl="0" algn="just"/>
            <a:r>
              <a:rPr lang="en-AU" sz="2000" dirty="0" smtClean="0"/>
              <a:t>These </a:t>
            </a:r>
            <a:r>
              <a:rPr lang="en-AU" sz="2000" dirty="0"/>
              <a:t>symptoms are usually mild and begin gradually, some people become infected but don’t develop any symptoms and don’t feel unwell.</a:t>
            </a:r>
          </a:p>
          <a:p>
            <a:pPr lvl="0" algn="just"/>
            <a:r>
              <a:rPr lang="en-AU" sz="2000" dirty="0"/>
              <a:t>Most people recover from the disease without needing special treatment</a:t>
            </a:r>
          </a:p>
          <a:p>
            <a:pPr lvl="0" algn="just"/>
            <a:r>
              <a:rPr lang="en-AU" sz="2000" dirty="0"/>
              <a:t>Around 1 out of 6 people who gets COVID-19 becomes seriously ill and develops difficulty breathing. People at most risk of developing these symptoms are:</a:t>
            </a:r>
          </a:p>
          <a:p>
            <a:pPr lvl="1" algn="just"/>
            <a:r>
              <a:rPr lang="en-AU" sz="2000" dirty="0"/>
              <a:t>Older people</a:t>
            </a:r>
          </a:p>
          <a:p>
            <a:pPr lvl="1" algn="just"/>
            <a:r>
              <a:rPr lang="en-AU" sz="2000" dirty="0"/>
              <a:t>Those with underlying medical problems like high blood pressure, heart and respiratory problems or diabetes</a:t>
            </a:r>
          </a:p>
          <a:p>
            <a:endParaRPr lang="en-US" sz="1600" dirty="0" smtClean="0">
              <a:latin typeface="Arial" panose="020B0604020202020204" pitchFamily="34" charset="0"/>
              <a:cs typeface="Arial" panose="020B0604020202020204" pitchFamily="34" charset="0"/>
            </a:endParaRPr>
          </a:p>
        </p:txBody>
      </p:sp>
      <p:pic>
        <p:nvPicPr>
          <p:cNvPr id="8"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86400" y="5943600"/>
            <a:ext cx="3505200" cy="454673"/>
          </a:xfrm>
          <a:prstGeom prst="rect">
            <a:avLst/>
          </a:prstGeom>
        </p:spPr>
      </p:pic>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096001"/>
            <a:ext cx="9070168" cy="761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73820" y="-1"/>
            <a:ext cx="907018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2" name="Content Placeholder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200" y="318770"/>
            <a:ext cx="1600200" cy="1662430"/>
          </a:xfrm>
          <a:prstGeom prst="rect">
            <a:avLst/>
          </a:prstGeom>
        </p:spPr>
      </p:pic>
    </p:spTree>
    <p:extLst>
      <p:ext uri="{BB962C8B-B14F-4D97-AF65-F5344CB8AC3E}">
        <p14:creationId xmlns:p14="http://schemas.microsoft.com/office/powerpoint/2010/main" val="1380320579"/>
      </p:ext>
    </p:extLst>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2600" y="609600"/>
            <a:ext cx="7010400" cy="1143000"/>
          </a:xfrm>
        </p:spPr>
        <p:txBody>
          <a:bodyPr>
            <a:normAutofit/>
          </a:bodyPr>
          <a:lstStyle/>
          <a:p>
            <a:pPr algn="ctr"/>
            <a:r>
              <a:rPr lang="en-US" sz="3600" dirty="0" smtClean="0">
                <a:solidFill>
                  <a:schemeClr val="tx2"/>
                </a:solidFill>
                <a:effectLst>
                  <a:outerShdw blurRad="38100" dist="38100" dir="2700000" algn="tl">
                    <a:srgbClr val="000000">
                      <a:alpha val="43137"/>
                    </a:srgbClr>
                  </a:outerShdw>
                </a:effectLst>
                <a:latin typeface="Arial" pitchFamily="34" charset="0"/>
                <a:cs typeface="Arial" pitchFamily="34" charset="0"/>
              </a:rPr>
              <a:t>How does COVID - 19 Spread?</a:t>
            </a:r>
            <a:endParaRPr lang="en-US" sz="3600" dirty="0">
              <a:solidFill>
                <a:schemeClr val="tx2"/>
              </a:solidFill>
              <a:effectLst>
                <a:outerShdw blurRad="38100" dist="38100" dir="2700000" algn="tl">
                  <a:srgbClr val="000000">
                    <a:alpha val="43137"/>
                  </a:srgbClr>
                </a:outerShdw>
              </a:effectLst>
              <a:latin typeface="Arial" pitchFamily="34" charset="0"/>
              <a:cs typeface="Arial" pitchFamily="34" charset="0"/>
            </a:endParaRPr>
          </a:p>
        </p:txBody>
      </p:sp>
      <p:sp>
        <p:nvSpPr>
          <p:cNvPr id="2" name="Content Placeholder 1"/>
          <p:cNvSpPr>
            <a:spLocks noGrp="1"/>
          </p:cNvSpPr>
          <p:nvPr>
            <p:ph idx="1"/>
          </p:nvPr>
        </p:nvSpPr>
        <p:spPr>
          <a:xfrm>
            <a:off x="457200" y="1981200"/>
            <a:ext cx="8229600" cy="3733800"/>
          </a:xfrm>
        </p:spPr>
        <p:txBody>
          <a:bodyPr>
            <a:noAutofit/>
          </a:bodyPr>
          <a:lstStyle/>
          <a:p>
            <a:pPr lvl="0"/>
            <a:endParaRPr lang="en-AU" sz="2000" dirty="0" smtClean="0"/>
          </a:p>
          <a:p>
            <a:pPr lvl="0"/>
            <a:r>
              <a:rPr lang="en-AU" sz="2000" dirty="0" smtClean="0"/>
              <a:t>People </a:t>
            </a:r>
            <a:r>
              <a:rPr lang="en-AU" sz="2000" dirty="0"/>
              <a:t>can catch the virus from others that have the virus (person-to-person transmission)</a:t>
            </a:r>
          </a:p>
          <a:p>
            <a:pPr lvl="0"/>
            <a:r>
              <a:rPr lang="en-AU" sz="2000" dirty="0"/>
              <a:t>It can be spread through small droplets from the nose or mouth when a person with COVID-19 coughs or exhales. These droplets land on objects and surfaces around the person.</a:t>
            </a:r>
          </a:p>
          <a:p>
            <a:pPr lvl="0"/>
            <a:r>
              <a:rPr lang="en-AU" sz="2000" dirty="0"/>
              <a:t>Other people catch COVID-19 by touching these surfaces or objects, then touching their eyes, nose or mouth. They can also catch it if they breathe in droplets from a person with COVID-19 who coughs or breaths out droplets.</a:t>
            </a:r>
          </a:p>
        </p:txBody>
      </p:sp>
      <p:pic>
        <p:nvPicPr>
          <p:cNvPr id="8"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86400" y="5943600"/>
            <a:ext cx="3505200" cy="454673"/>
          </a:xfrm>
          <a:prstGeom prst="rect">
            <a:avLst/>
          </a:prstGeom>
        </p:spPr>
      </p:pic>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096001"/>
            <a:ext cx="9070168" cy="761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73820" y="-1"/>
            <a:ext cx="907018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2" name="Content Placeholder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200" y="318770"/>
            <a:ext cx="1600200" cy="1662430"/>
          </a:xfrm>
          <a:prstGeom prst="rect">
            <a:avLst/>
          </a:prstGeom>
        </p:spPr>
      </p:pic>
    </p:spTree>
    <p:extLst>
      <p:ext uri="{BB962C8B-B14F-4D97-AF65-F5344CB8AC3E}">
        <p14:creationId xmlns:p14="http://schemas.microsoft.com/office/powerpoint/2010/main" val="2888525713"/>
      </p:ext>
    </p:extLst>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2600" y="609600"/>
            <a:ext cx="7010400" cy="1143000"/>
          </a:xfrm>
        </p:spPr>
        <p:txBody>
          <a:bodyPr>
            <a:normAutofit/>
          </a:bodyPr>
          <a:lstStyle/>
          <a:p>
            <a:pPr algn="ctr"/>
            <a:r>
              <a:rPr lang="en-US" sz="3600" dirty="0" smtClean="0">
                <a:solidFill>
                  <a:schemeClr val="tx2"/>
                </a:solidFill>
                <a:effectLst>
                  <a:outerShdw blurRad="38100" dist="38100" dir="2700000" algn="tl">
                    <a:srgbClr val="000000">
                      <a:alpha val="43137"/>
                    </a:srgbClr>
                  </a:outerShdw>
                </a:effectLst>
                <a:latin typeface="Arial" pitchFamily="34" charset="0"/>
                <a:cs typeface="Arial" pitchFamily="34" charset="0"/>
              </a:rPr>
              <a:t>Reference:</a:t>
            </a:r>
            <a:endParaRPr lang="en-US" sz="3600" dirty="0">
              <a:solidFill>
                <a:schemeClr val="tx2"/>
              </a:solidFill>
              <a:effectLst>
                <a:outerShdw blurRad="38100" dist="38100" dir="2700000" algn="tl">
                  <a:srgbClr val="000000">
                    <a:alpha val="43137"/>
                  </a:srgbClr>
                </a:outerShdw>
              </a:effectLst>
              <a:latin typeface="Arial" pitchFamily="34" charset="0"/>
              <a:cs typeface="Arial" pitchFamily="34" charset="0"/>
            </a:endParaRPr>
          </a:p>
        </p:txBody>
      </p:sp>
      <p:sp>
        <p:nvSpPr>
          <p:cNvPr id="2" name="Content Placeholder 1"/>
          <p:cNvSpPr>
            <a:spLocks noGrp="1"/>
          </p:cNvSpPr>
          <p:nvPr>
            <p:ph idx="1"/>
          </p:nvPr>
        </p:nvSpPr>
        <p:spPr>
          <a:xfrm>
            <a:off x="457200" y="1981200"/>
            <a:ext cx="8229600" cy="3733800"/>
          </a:xfrm>
        </p:spPr>
        <p:txBody>
          <a:bodyPr>
            <a:noAutofit/>
          </a:bodyPr>
          <a:lstStyle/>
          <a:p>
            <a:pPr marL="0" indent="0">
              <a:buNone/>
            </a:pPr>
            <a:endParaRPr lang="en-AU" sz="2000" dirty="0"/>
          </a:p>
          <a:p>
            <a:pPr lvl="0"/>
            <a:r>
              <a:rPr lang="en-AU" sz="2000" u="sng" dirty="0">
                <a:hlinkClick r:id="rId3"/>
              </a:rPr>
              <a:t>https://www.who.int/news-room/q-a-detail/q-a-coronaviruses</a:t>
            </a:r>
            <a:endParaRPr lang="en-AU" sz="2000" dirty="0"/>
          </a:p>
          <a:p>
            <a:pPr lvl="0"/>
            <a:r>
              <a:rPr lang="en-AU" sz="2000" dirty="0" err="1"/>
              <a:t>GiHA</a:t>
            </a:r>
            <a:r>
              <a:rPr lang="en-AU" sz="2000" dirty="0"/>
              <a:t> Asia/Pacific (March 2020) </a:t>
            </a:r>
            <a:r>
              <a:rPr lang="en-AU" sz="2000" i="1" dirty="0"/>
              <a:t>The COVID-19 Outbreak and Gender: Key Advocacy Points from Asia and the Pacific </a:t>
            </a:r>
            <a:endParaRPr lang="en-AU" sz="2000" dirty="0"/>
          </a:p>
          <a:p>
            <a:pPr lvl="0"/>
            <a:r>
              <a:rPr lang="en-AU" sz="2000" dirty="0"/>
              <a:t>PHPC (March 2020) </a:t>
            </a:r>
            <a:r>
              <a:rPr lang="en-AU" sz="2000" i="1" dirty="0"/>
              <a:t>The COVID-19 Outbreak Protection Brief</a:t>
            </a:r>
            <a:endParaRPr lang="en-AU" sz="2000" dirty="0"/>
          </a:p>
          <a:p>
            <a:pPr lvl="0"/>
            <a:r>
              <a:rPr lang="en-AU" sz="2000" dirty="0"/>
              <a:t>UNICEF (March 2020) </a:t>
            </a:r>
            <a:r>
              <a:rPr lang="en-AU" sz="2000" i="1" dirty="0"/>
              <a:t>Child protection emergency preparedness and response to the COVID-19</a:t>
            </a:r>
            <a:endParaRPr lang="en-AU" sz="2000" dirty="0"/>
          </a:p>
          <a:p>
            <a:pPr lvl="0"/>
            <a:r>
              <a:rPr lang="en-AU" sz="2000" u="sng" dirty="0">
                <a:hlinkClick r:id="rId4"/>
              </a:rPr>
              <a:t>https://www.specialolympics.org/stories/news/coronavirus-outbreak-what-you-need-to-know</a:t>
            </a:r>
            <a:endParaRPr lang="en-AU" sz="2000" dirty="0"/>
          </a:p>
          <a:p>
            <a:endParaRPr lang="en-AU" sz="2000" dirty="0" smtClean="0"/>
          </a:p>
          <a:p>
            <a:pPr marL="0" indent="0">
              <a:buNone/>
            </a:pPr>
            <a:endParaRPr lang="en-AU" sz="2000" dirty="0"/>
          </a:p>
        </p:txBody>
      </p:sp>
      <p:pic>
        <p:nvPicPr>
          <p:cNvPr id="8" name="Content Placeholder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486400" y="5943600"/>
            <a:ext cx="3505200" cy="454673"/>
          </a:xfrm>
          <a:prstGeom prst="rect">
            <a:avLst/>
          </a:prstGeom>
        </p:spPr>
      </p:pic>
      <p:pic>
        <p:nvPicPr>
          <p:cNvPr id="1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6096001"/>
            <a:ext cx="9070168" cy="761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1"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73820" y="-1"/>
            <a:ext cx="907018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2" name="Content Placeholder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6200" y="318770"/>
            <a:ext cx="1600200" cy="1662430"/>
          </a:xfrm>
          <a:prstGeom prst="rect">
            <a:avLst/>
          </a:prstGeom>
        </p:spPr>
      </p:pic>
    </p:spTree>
    <p:extLst>
      <p:ext uri="{BB962C8B-B14F-4D97-AF65-F5344CB8AC3E}">
        <p14:creationId xmlns:p14="http://schemas.microsoft.com/office/powerpoint/2010/main" val="1580089682"/>
      </p:ext>
    </p:extLst>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2600" y="609600"/>
            <a:ext cx="7010400" cy="1143000"/>
          </a:xfrm>
        </p:spPr>
        <p:txBody>
          <a:bodyPr>
            <a:noAutofit/>
          </a:bodyPr>
          <a:lstStyle/>
          <a:p>
            <a:pPr algn="ctr"/>
            <a:r>
              <a:rPr lang="en-US" sz="6000" dirty="0" smtClean="0">
                <a:solidFill>
                  <a:schemeClr val="tx2"/>
                </a:solidFill>
                <a:latin typeface="Arial Black" panose="020B0A04020102020204" pitchFamily="34" charset="0"/>
                <a:cs typeface="Arial" pitchFamily="34" charset="0"/>
              </a:rPr>
              <a:t>THANK YOU!</a:t>
            </a:r>
            <a:endParaRPr lang="en-US" sz="6000" dirty="0">
              <a:solidFill>
                <a:schemeClr val="tx2"/>
              </a:solidFill>
              <a:latin typeface="Arial Black" panose="020B0A04020102020204" pitchFamily="34" charset="0"/>
              <a:cs typeface="Arial" pitchFamily="34" charset="0"/>
            </a:endParaRPr>
          </a:p>
        </p:txBody>
      </p:sp>
      <p:sp>
        <p:nvSpPr>
          <p:cNvPr id="2" name="Content Placeholder 1"/>
          <p:cNvSpPr>
            <a:spLocks noGrp="1"/>
          </p:cNvSpPr>
          <p:nvPr>
            <p:ph idx="1"/>
          </p:nvPr>
        </p:nvSpPr>
        <p:spPr>
          <a:xfrm>
            <a:off x="457200" y="1828800"/>
            <a:ext cx="8229600" cy="3962400"/>
          </a:xfrm>
        </p:spPr>
        <p:txBody>
          <a:bodyPr>
            <a:noAutofit/>
          </a:bodyPr>
          <a:lstStyle/>
          <a:p>
            <a:pPr algn="ctr">
              <a:buNone/>
            </a:pPr>
            <a:r>
              <a:rPr lang="en-US" sz="4000" b="1" dirty="0" smtClean="0">
                <a:solidFill>
                  <a:schemeClr val="accent6">
                    <a:lumMod val="50000"/>
                  </a:schemeClr>
                </a:solidFill>
                <a:effectLst>
                  <a:outerShdw blurRad="38100" dist="38100" dir="2700000" algn="tl">
                    <a:srgbClr val="000000">
                      <a:alpha val="43137"/>
                    </a:srgbClr>
                  </a:outerShdw>
                </a:effectLst>
                <a:latin typeface="Arial Black" panose="020B0A04020102020204" pitchFamily="34" charset="0"/>
                <a:cs typeface="Arial" pitchFamily="34" charset="0"/>
              </a:rPr>
              <a:t>PACIFIC DISABILITY FORUM</a:t>
            </a:r>
          </a:p>
          <a:p>
            <a:pPr algn="ctr">
              <a:buNone/>
            </a:pPr>
            <a:r>
              <a:rPr lang="en-US" sz="2400"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P O Box 18458, Suva, Fiji Islands</a:t>
            </a:r>
          </a:p>
          <a:p>
            <a:pPr algn="ctr">
              <a:buNone/>
            </a:pPr>
            <a:endParaRPr lang="en-US" sz="2000" dirty="0" smtClean="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algn="ctr">
              <a:buNone/>
            </a:pPr>
            <a:r>
              <a:rPr lang="en-US" sz="2400"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Ground Floor, Kadavu House, Victoria House, Suva, Fiji.</a:t>
            </a:r>
          </a:p>
          <a:p>
            <a:pPr algn="ctr">
              <a:buNone/>
            </a:pPr>
            <a:r>
              <a:rPr lang="en-US" sz="2400"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Phone:  (679) 331 2008</a:t>
            </a:r>
          </a:p>
          <a:p>
            <a:pPr algn="ctr">
              <a:buNone/>
            </a:pPr>
            <a:r>
              <a:rPr lang="en-US" sz="2400"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Fax:     (679) 331 0469</a:t>
            </a:r>
          </a:p>
          <a:p>
            <a:pPr algn="ctr">
              <a:buNone/>
            </a:pPr>
            <a:endParaRPr lang="en-US" sz="2000" dirty="0" smtClean="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algn="ctr">
              <a:buNone/>
            </a:pPr>
            <a:r>
              <a:rPr lang="en-US" sz="2400"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Email: </a:t>
            </a:r>
            <a:r>
              <a:rPr lang="en-US" sz="2400" dirty="0" smtClean="0">
                <a:solidFill>
                  <a:srgbClr val="002060"/>
                </a:solidFill>
                <a:effectLst>
                  <a:outerShdw blurRad="38100" dist="38100" dir="2700000" algn="tl">
                    <a:srgbClr val="000000">
                      <a:alpha val="43137"/>
                    </a:srgbClr>
                  </a:outerShdw>
                </a:effectLst>
                <a:latin typeface="Arial" pitchFamily="34" charset="0"/>
                <a:cs typeface="Arial" pitchFamily="34" charset="0"/>
                <a:hlinkClick r:id="rId2"/>
              </a:rPr>
              <a:t>pdfsec@unwired.com.fj</a:t>
            </a:r>
            <a:r>
              <a:rPr lang="en-US" sz="2400"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a:t>
            </a:r>
            <a:br>
              <a:rPr lang="en-US" sz="2400" dirty="0" smtClean="0">
                <a:solidFill>
                  <a:srgbClr val="002060"/>
                </a:solidFill>
                <a:effectLst>
                  <a:outerShdw blurRad="38100" dist="38100" dir="2700000" algn="tl">
                    <a:srgbClr val="000000">
                      <a:alpha val="43137"/>
                    </a:srgbClr>
                  </a:outerShdw>
                </a:effectLst>
                <a:latin typeface="Arial" pitchFamily="34" charset="0"/>
                <a:cs typeface="Arial" pitchFamily="34" charset="0"/>
              </a:rPr>
            </a:br>
            <a:r>
              <a:rPr lang="en-US" sz="2400"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Website: </a:t>
            </a:r>
            <a:r>
              <a:rPr lang="en-US" sz="2400" dirty="0" smtClean="0">
                <a:solidFill>
                  <a:srgbClr val="002060"/>
                </a:solidFill>
                <a:effectLst>
                  <a:outerShdw blurRad="38100" dist="38100" dir="2700000" algn="tl">
                    <a:srgbClr val="000000">
                      <a:alpha val="43137"/>
                    </a:srgbClr>
                  </a:outerShdw>
                </a:effectLst>
                <a:latin typeface="Arial" pitchFamily="34" charset="0"/>
                <a:cs typeface="Arial" pitchFamily="34" charset="0"/>
                <a:hlinkClick r:id="rId3"/>
              </a:rPr>
              <a:t>www.pacificdisability.org</a:t>
            </a:r>
            <a:r>
              <a:rPr lang="en-US" sz="2400"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a:t>
            </a:r>
          </a:p>
          <a:p>
            <a:pPr algn="ctr">
              <a:buNone/>
            </a:pPr>
            <a:endParaRPr lang="en-US" sz="2800" dirty="0" smtClean="0">
              <a:solidFill>
                <a:srgbClr val="002060"/>
              </a:solidFill>
              <a:latin typeface="Arial" pitchFamily="34" charset="0"/>
              <a:cs typeface="Arial" pitchFamily="34" charset="0"/>
            </a:endParaRPr>
          </a:p>
        </p:txBody>
      </p:sp>
      <p:pic>
        <p:nvPicPr>
          <p:cNvPr id="7" name="Picture 6" descr="LOGO.jpg"/>
          <p:cNvPicPr>
            <a:picLocks noChangeAspect="1"/>
          </p:cNvPicPr>
          <p:nvPr/>
        </p:nvPicPr>
        <p:blipFill>
          <a:blip r:embed="rId4" cstate="print"/>
          <a:stretch>
            <a:fillRect/>
          </a:stretch>
        </p:blipFill>
        <p:spPr>
          <a:xfrm>
            <a:off x="0" y="314712"/>
            <a:ext cx="1676400" cy="1437888"/>
          </a:xfrm>
          <a:prstGeom prst="rect">
            <a:avLst/>
          </a:prstGeom>
        </p:spPr>
      </p:pic>
      <p:pic>
        <p:nvPicPr>
          <p:cNvPr id="8" name="Content Placeholder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486400" y="5943600"/>
            <a:ext cx="3505200" cy="454673"/>
          </a:xfrm>
          <a:prstGeom prst="rect">
            <a:avLst/>
          </a:prstGeom>
        </p:spPr>
      </p:pic>
      <p:pic>
        <p:nvPicPr>
          <p:cNvPr id="1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6096001"/>
            <a:ext cx="9070168" cy="761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1"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73820" y="-1"/>
            <a:ext cx="907018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585</TotalTime>
  <Words>399</Words>
  <Application>Microsoft Office PowerPoint</Application>
  <PresentationFormat>On-screen Show (4:3)</PresentationFormat>
  <Paragraphs>50</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Arial Black</vt:lpstr>
      <vt:lpstr>Calibri</vt:lpstr>
      <vt:lpstr>Office Theme</vt:lpstr>
      <vt:lpstr>WHAT IS COVID-19?  Briefing Notes for Pacific DPOs</vt:lpstr>
      <vt:lpstr>WHAT IS COVID – 19?</vt:lpstr>
      <vt:lpstr>What are the Symptoms of  COVID-19?</vt:lpstr>
      <vt:lpstr>What are the Symptoms of  COVID-19?</vt:lpstr>
      <vt:lpstr>How does COVID - 19 Spread?</vt:lpstr>
      <vt:lpstr>Reference:</vt:lpstr>
      <vt:lpstr>THANK YOU!</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PACIFIC WOMEN IN BUSINESS CONFERENCE 14-16 November 2012 Nadi, Fiji Islands</dc:title>
  <dc:creator>Soloveni Vitoso</dc:creator>
  <cp:lastModifiedBy>Soloveni Vitoso</cp:lastModifiedBy>
  <cp:revision>116</cp:revision>
  <dcterms:created xsi:type="dcterms:W3CDTF">2012-11-07T08:12:26Z</dcterms:created>
  <dcterms:modified xsi:type="dcterms:W3CDTF">2020-03-18T04:57:48Z</dcterms:modified>
</cp:coreProperties>
</file>