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68" r:id="rId3"/>
    <p:sldId id="276" r:id="rId4"/>
    <p:sldId id="270" r:id="rId5"/>
    <p:sldId id="271" r:id="rId6"/>
    <p:sldId id="277"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9957-E7BF-4D06-8ED8-0025A872D7F6}" type="datetimeFigureOut">
              <a:rPr lang="en-AU" smtClean="0"/>
              <a:t>18/03/2020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A5284-EC73-484C-B62D-B87D749874EC}" type="slidenum">
              <a:rPr lang="en-AU" smtClean="0"/>
              <a:t>‹#›</a:t>
            </a:fld>
            <a:endParaRPr lang="en-AU"/>
          </a:p>
        </p:txBody>
      </p:sp>
    </p:spTree>
    <p:extLst>
      <p:ext uri="{BB962C8B-B14F-4D97-AF65-F5344CB8AC3E}">
        <p14:creationId xmlns:p14="http://schemas.microsoft.com/office/powerpoint/2010/main" val="279425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59918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2B78521-0BCB-4345-9E8A-3DFD514278A0}"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2B78521-0BCB-4345-9E8A-3DFD514278A0}"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521-0BCB-4345-9E8A-3DFD514278A0}"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8521-0BCB-4345-9E8A-3DFD514278A0}"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202C0-1AF4-48E6-B4F8-BBBABEA6D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www.who.int/news-room/q-a-detail/q-a-coronaviruses" TargetMode="External"/><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hyperlink" Target="https://www.specialolympics.org/stories/news/coronavirus-outbreak-what-you-need-to-know"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pacificdisability.org/" TargetMode="External"/><Relationship Id="rId2" Type="http://schemas.openxmlformats.org/officeDocument/2006/relationships/hyperlink" Target="mailto:pdfsec@unwired.com.fj" TargetMode="Externa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jpg"/>
          <p:cNvPicPr>
            <a:picLocks noChangeAspect="1"/>
          </p:cNvPicPr>
          <p:nvPr/>
        </p:nvPicPr>
        <p:blipFill>
          <a:blip r:embed="rId2" cstate="print"/>
          <a:stretch>
            <a:fillRect/>
          </a:stretch>
        </p:blipFill>
        <p:spPr>
          <a:xfrm>
            <a:off x="0" y="685800"/>
            <a:ext cx="2583736" cy="1828800"/>
          </a:xfrm>
          <a:prstGeom prst="rect">
            <a:avLst/>
          </a:prstGeom>
        </p:spPr>
      </p:pic>
      <p:sp>
        <p:nvSpPr>
          <p:cNvPr id="2" name="Title 1"/>
          <p:cNvSpPr>
            <a:spLocks noGrp="1"/>
          </p:cNvSpPr>
          <p:nvPr>
            <p:ph type="ctrTitle"/>
          </p:nvPr>
        </p:nvSpPr>
        <p:spPr>
          <a:xfrm>
            <a:off x="722710" y="3276601"/>
            <a:ext cx="7772400" cy="1295399"/>
          </a:xfrm>
        </p:spPr>
        <p:txBody>
          <a:bodyPr>
            <a:noAutofit/>
          </a:bodyPr>
          <a:lstStyle/>
          <a:p>
            <a:pPr algn="ct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COVID-19? </a:t>
            </a:r>
            <a:b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Briefing Notes for Pacific DPOs</a:t>
            </a: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48884" y="4572000"/>
            <a:ext cx="7772400" cy="1828800"/>
          </a:xfrm>
        </p:spPr>
        <p:txBody>
          <a:bodyPr>
            <a:normAutofit/>
          </a:bodyPr>
          <a:lstStyle/>
          <a:p>
            <a:pPr algn="ctr"/>
            <a:endParaRPr lang="en-US" dirty="0" smtClean="0">
              <a:solidFill>
                <a:srgbClr val="002060"/>
              </a:solidFill>
              <a:latin typeface="Arial" panose="020B0604020202020204" pitchFamily="34" charset="0"/>
              <a:cs typeface="Arial" panose="020B0604020202020204" pitchFamily="34" charset="0"/>
            </a:endParaRPr>
          </a:p>
          <a:p>
            <a:pPr algn="ctr"/>
            <a:r>
              <a:rPr lang="en-US" dirty="0" smtClean="0">
                <a:solidFill>
                  <a:srgbClr val="002060"/>
                </a:solidFill>
                <a:latin typeface="Arial" panose="020B0604020202020204" pitchFamily="34" charset="0"/>
                <a:cs typeface="Arial" panose="020B0604020202020204" pitchFamily="34" charset="0"/>
              </a:rPr>
              <a:t>Developed by the Pacific Disability Forum</a:t>
            </a:r>
          </a:p>
          <a:p>
            <a:pPr algn="ctr"/>
            <a:r>
              <a:rPr lang="en-US" dirty="0" smtClean="0">
                <a:solidFill>
                  <a:srgbClr val="002060"/>
                </a:solidFill>
                <a:latin typeface="Arial" panose="020B0604020202020204" pitchFamily="34" charset="0"/>
                <a:cs typeface="Arial" panose="020B0604020202020204" pitchFamily="34" charset="0"/>
              </a:rPr>
              <a:t>March 2020</a:t>
            </a:r>
            <a:endParaRPr lang="en-US"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1856497"/>
            <a:ext cx="6248400" cy="810503"/>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3737" y="542282"/>
            <a:ext cx="5522592" cy="1362718"/>
          </a:xfrm>
          <a:prstGeom prst="rect">
            <a:avLst/>
          </a:prstGeo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b="1"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WHAT IS COVID – 19?</a:t>
            </a:r>
            <a:endParaRPr lang="en-US" sz="3600" b="1"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514350" y="1981200"/>
            <a:ext cx="8229600" cy="3733800"/>
          </a:xfrm>
        </p:spPr>
        <p:txBody>
          <a:bodyPr>
            <a:noAutofit/>
          </a:bodyPr>
          <a:lstStyle/>
          <a:p>
            <a:pPr algn="just"/>
            <a:endParaRPr lang="en-AU" sz="2000" dirty="0" smtClean="0"/>
          </a:p>
          <a:p>
            <a:pPr algn="just"/>
            <a:r>
              <a:rPr lang="en-AU" sz="2000" dirty="0" smtClean="0"/>
              <a:t>Coronaviruses </a:t>
            </a:r>
            <a:r>
              <a:rPr lang="en-AU" sz="2000" dirty="0"/>
              <a:t>are a large family of viruses which may cause illness in animals or humans. In humans, several coronaviruses are known to cause respiratory infections ranging from the common cold to more severe diseases such as Middle East Respiratory Syndrome (MERS) and Severe Acute Respiratory Syndrome (SARS). The most recently discovered coronavirus causes coronavirus disease COVID-19</a:t>
            </a:r>
            <a:r>
              <a:rPr lang="en-AU" sz="2000" dirty="0" smtClean="0"/>
              <a:t>.</a:t>
            </a:r>
          </a:p>
          <a:p>
            <a:pPr marL="0" indent="0" algn="just">
              <a:buNone/>
            </a:pPr>
            <a:endParaRPr lang="en-AU" sz="2000" dirty="0"/>
          </a:p>
          <a:p>
            <a:pPr algn="just"/>
            <a:r>
              <a:rPr lang="en-AU" sz="2000" dirty="0"/>
              <a:t>COVID-19 is a </a:t>
            </a:r>
            <a:r>
              <a:rPr lang="en-AU" sz="2000" b="1" dirty="0"/>
              <a:t>respiratory illness </a:t>
            </a:r>
            <a:r>
              <a:rPr lang="en-AU" sz="2000" dirty="0"/>
              <a:t>that can be </a:t>
            </a:r>
            <a:r>
              <a:rPr lang="en-AU" sz="2000" b="1" dirty="0"/>
              <a:t>transmitted from person-to-person</a:t>
            </a:r>
            <a:endParaRPr lang="en-AU" sz="2000" dirty="0"/>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What are the Symptoms of </a:t>
            </a:r>
            <a:b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b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COVID-19?</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1"/>
            <a:r>
              <a:rPr lang="en-AU" sz="2000" dirty="0" smtClean="0"/>
              <a:t>Most </a:t>
            </a:r>
            <a:r>
              <a:rPr lang="en-AU" sz="2000" dirty="0"/>
              <a:t>common symptoms are:</a:t>
            </a:r>
          </a:p>
          <a:p>
            <a:pPr lvl="2"/>
            <a:r>
              <a:rPr lang="en-AU" sz="2000" dirty="0"/>
              <a:t>Fever</a:t>
            </a:r>
          </a:p>
          <a:p>
            <a:pPr lvl="2"/>
            <a:r>
              <a:rPr lang="en-AU" sz="2000" dirty="0"/>
              <a:t>Tiredness</a:t>
            </a:r>
          </a:p>
          <a:p>
            <a:pPr lvl="2"/>
            <a:r>
              <a:rPr lang="en-AU" sz="2000" dirty="0"/>
              <a:t>Dry cough</a:t>
            </a:r>
          </a:p>
          <a:p>
            <a:pPr lvl="1"/>
            <a:r>
              <a:rPr lang="en-AU" sz="2000" dirty="0"/>
              <a:t>Some patients may have:</a:t>
            </a:r>
          </a:p>
          <a:p>
            <a:pPr lvl="2"/>
            <a:r>
              <a:rPr lang="en-AU" sz="2000" dirty="0"/>
              <a:t>Aches and pins</a:t>
            </a:r>
          </a:p>
          <a:p>
            <a:pPr lvl="2"/>
            <a:r>
              <a:rPr lang="en-AU" sz="2000" dirty="0"/>
              <a:t>Nasal congestion</a:t>
            </a:r>
          </a:p>
          <a:p>
            <a:pPr lvl="2"/>
            <a:r>
              <a:rPr lang="en-AU" sz="2000" dirty="0"/>
              <a:t>Runny nose</a:t>
            </a:r>
          </a:p>
          <a:p>
            <a:pPr lvl="2"/>
            <a:r>
              <a:rPr lang="en-AU" sz="2000" dirty="0"/>
              <a:t>Sore throat</a:t>
            </a:r>
          </a:p>
          <a:p>
            <a:pPr lvl="2"/>
            <a:r>
              <a:rPr lang="en-AU" sz="2000" dirty="0"/>
              <a:t>Diarrhoea</a:t>
            </a:r>
          </a:p>
          <a:p>
            <a:endParaRPr lang="en-US" sz="1600" dirty="0" smtClean="0">
              <a:latin typeface="Arial" panose="020B0604020202020204" pitchFamily="34" charset="0"/>
              <a:cs typeface="Arial" panose="020B0604020202020204" pitchFamily="34" charset="0"/>
            </a:endParaRP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118021615"/>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What are the Symptoms of </a:t>
            </a:r>
            <a:b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b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COVID-19?</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lgn="just"/>
            <a:r>
              <a:rPr lang="en-AU" sz="2000" dirty="0" smtClean="0"/>
              <a:t>These </a:t>
            </a:r>
            <a:r>
              <a:rPr lang="en-AU" sz="2000" dirty="0"/>
              <a:t>symptoms are usually mild and begin gradually, some people become infected but don’t develop any symptoms and don’t feel unwell.</a:t>
            </a:r>
          </a:p>
          <a:p>
            <a:pPr lvl="0" algn="just"/>
            <a:r>
              <a:rPr lang="en-AU" sz="2000" dirty="0"/>
              <a:t>Most people recover from the disease without needing special treatment</a:t>
            </a:r>
          </a:p>
          <a:p>
            <a:pPr lvl="0" algn="just"/>
            <a:r>
              <a:rPr lang="en-AU" sz="2000" dirty="0"/>
              <a:t>Around 1 out of 6 people who gets COVID-19 becomes seriously ill and develops difficulty breathing. People at most risk of developing these symptoms are:</a:t>
            </a:r>
          </a:p>
          <a:p>
            <a:pPr lvl="1" algn="just"/>
            <a:r>
              <a:rPr lang="en-AU" sz="2000" dirty="0"/>
              <a:t>Older people</a:t>
            </a:r>
          </a:p>
          <a:p>
            <a:pPr lvl="1" algn="just"/>
            <a:r>
              <a:rPr lang="en-AU" sz="2000" dirty="0"/>
              <a:t>Those with underlying medical problems like high blood pressure, heart and respiratory problems or diabetes</a:t>
            </a:r>
          </a:p>
          <a:p>
            <a:endParaRPr lang="en-US" sz="1600" dirty="0" smtClean="0">
              <a:latin typeface="Arial" panose="020B0604020202020204" pitchFamily="34" charset="0"/>
              <a:cs typeface="Arial" panose="020B0604020202020204" pitchFamily="34" charset="0"/>
            </a:endParaRP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380320579"/>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How does COVID - 19 Spread?</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r>
              <a:rPr lang="en-AU" sz="2000" dirty="0" smtClean="0"/>
              <a:t>People </a:t>
            </a:r>
            <a:r>
              <a:rPr lang="en-AU" sz="2000" dirty="0"/>
              <a:t>can catch the virus from others that have the virus (person-to-person transmission)</a:t>
            </a:r>
          </a:p>
          <a:p>
            <a:pPr lvl="0"/>
            <a:r>
              <a:rPr lang="en-AU" sz="2000" dirty="0"/>
              <a:t>It can be spread through small droplets from the nose or mouth when a person with COVID-19 coughs or exhales. These droplets land on objects and surfaces around the person.</a:t>
            </a:r>
          </a:p>
          <a:p>
            <a:pPr lvl="0"/>
            <a:r>
              <a:rPr lang="en-AU" sz="2000" dirty="0"/>
              <a:t>Other people catch COVID-19 by touching these surfaces or objects, then touching their eyes, nose or mouth. They can also catch it if they breathe in droplets from a person with COVID-19 who coughs or breaths out droplets.</a:t>
            </a: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888525713"/>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Reference: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a:p>
          <a:p>
            <a:pPr lvl="0"/>
            <a:r>
              <a:rPr lang="en-AU" sz="2000" u="sng" dirty="0">
                <a:hlinkClick r:id="rId3"/>
              </a:rPr>
              <a:t>https://www.who.int/news-room/q-a-detail/q-a-coronaviruses</a:t>
            </a:r>
            <a:endParaRPr lang="en-AU" sz="2000" dirty="0"/>
          </a:p>
          <a:p>
            <a:pPr lvl="0"/>
            <a:r>
              <a:rPr lang="en-AU" sz="2000" dirty="0" err="1"/>
              <a:t>GiHA</a:t>
            </a:r>
            <a:r>
              <a:rPr lang="en-AU" sz="2000" dirty="0"/>
              <a:t> Asia/Pacific (March 2020) </a:t>
            </a:r>
            <a:r>
              <a:rPr lang="en-AU" sz="2000" i="1" dirty="0"/>
              <a:t>The COVID-19 Outbreak and Gender: Key Advocacy Points from Asia and the Pacific </a:t>
            </a:r>
            <a:endParaRPr lang="en-AU" sz="2000" dirty="0"/>
          </a:p>
          <a:p>
            <a:pPr lvl="0"/>
            <a:r>
              <a:rPr lang="en-AU" sz="2000" dirty="0"/>
              <a:t>PHPC (March 2020) </a:t>
            </a:r>
            <a:r>
              <a:rPr lang="en-AU" sz="2000" i="1" dirty="0"/>
              <a:t>The COVID-19 Outbreak Protection Brief</a:t>
            </a:r>
            <a:endParaRPr lang="en-AU" sz="2000" dirty="0"/>
          </a:p>
          <a:p>
            <a:pPr lvl="0"/>
            <a:r>
              <a:rPr lang="en-AU" sz="2000" dirty="0"/>
              <a:t>UNICEF (March 2020) </a:t>
            </a:r>
            <a:r>
              <a:rPr lang="en-AU" sz="2000" i="1" dirty="0"/>
              <a:t>Child protection emergency preparedness and response to the COVID-19</a:t>
            </a:r>
            <a:endParaRPr lang="en-AU" sz="2000" dirty="0"/>
          </a:p>
          <a:p>
            <a:pPr lvl="0"/>
            <a:r>
              <a:rPr lang="en-AU" sz="2000" u="sng" dirty="0">
                <a:hlinkClick r:id="rId4"/>
              </a:rPr>
              <a:t>https://www.specialolympics.org/stories/news/coronavirus-outbreak-what-you-need-to-know</a:t>
            </a:r>
            <a:endParaRPr lang="en-AU" sz="2000" dirty="0"/>
          </a:p>
          <a:p>
            <a:endParaRPr lang="en-AU" sz="2000" dirty="0" smtClean="0"/>
          </a:p>
          <a:p>
            <a:pPr marL="0" indent="0">
              <a:buNone/>
            </a:pPr>
            <a:endParaRPr lang="en-AU" sz="2000" dirty="0"/>
          </a:p>
        </p:txBody>
      </p:sp>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58008968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Autofit/>
          </a:bodyPr>
          <a:lstStyle/>
          <a:p>
            <a:pPr algn="ctr"/>
            <a:r>
              <a:rPr lang="en-US" sz="6000" dirty="0" smtClean="0">
                <a:solidFill>
                  <a:schemeClr val="tx2"/>
                </a:solidFill>
                <a:latin typeface="Arial Black" panose="020B0A04020102020204" pitchFamily="34" charset="0"/>
                <a:cs typeface="Arial" pitchFamily="34" charset="0"/>
              </a:rPr>
              <a:t>THANK YOU!</a:t>
            </a:r>
            <a:endParaRPr lang="en-US" sz="6000" dirty="0">
              <a:solidFill>
                <a:schemeClr val="tx2"/>
              </a:solidFill>
              <a:latin typeface="Arial Black" panose="020B0A04020102020204" pitchFamily="34" charset="0"/>
              <a:cs typeface="Arial" pitchFamily="34" charset="0"/>
            </a:endParaRPr>
          </a:p>
        </p:txBody>
      </p:sp>
      <p:sp>
        <p:nvSpPr>
          <p:cNvPr id="2" name="Content Placeholder 1"/>
          <p:cNvSpPr>
            <a:spLocks noGrp="1"/>
          </p:cNvSpPr>
          <p:nvPr>
            <p:ph idx="1"/>
          </p:nvPr>
        </p:nvSpPr>
        <p:spPr>
          <a:xfrm>
            <a:off x="457200" y="1828800"/>
            <a:ext cx="8229600" cy="3962400"/>
          </a:xfrm>
        </p:spPr>
        <p:txBody>
          <a:bodyPr>
            <a:noAutofit/>
          </a:bodyPr>
          <a:lstStyle/>
          <a:p>
            <a:pPr algn="ctr">
              <a:buNone/>
            </a:pPr>
            <a:r>
              <a:rPr lang="en-US" sz="40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cs typeface="Arial" pitchFamily="34" charset="0"/>
              </a:rPr>
              <a:t>PACIFIC DISABILITY FORUM</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 O Box 18458, Suva, Fiji Islands</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Ground Floor, Kadavu House, Victoria House, Suva, Fiji.</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Phone:  (679) 331 2008</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Fax:     (679) 331 0469</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Email: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2"/>
              </a:rPr>
              <a:t>pdfsec@unwired.com.fj</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b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Website: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3"/>
              </a:rPr>
              <a:t>www.pacificdisability.org</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ctr">
              <a:buNone/>
            </a:pPr>
            <a:endParaRPr lang="en-US" sz="2800" dirty="0" smtClean="0">
              <a:solidFill>
                <a:srgbClr val="002060"/>
              </a:solidFill>
              <a:latin typeface="Arial" pitchFamily="34" charset="0"/>
              <a:cs typeface="Arial" pitchFamily="34" charset="0"/>
            </a:endParaRPr>
          </a:p>
        </p:txBody>
      </p:sp>
      <p:pic>
        <p:nvPicPr>
          <p:cNvPr id="7" name="Picture 6" descr="LOGO.jpg"/>
          <p:cNvPicPr>
            <a:picLocks noChangeAspect="1"/>
          </p:cNvPicPr>
          <p:nvPr/>
        </p:nvPicPr>
        <p:blipFill>
          <a:blip r:embed="rId4" cstate="print"/>
          <a:stretch>
            <a:fillRect/>
          </a:stretch>
        </p:blipFill>
        <p:spPr>
          <a:xfrm>
            <a:off x="0" y="314712"/>
            <a:ext cx="1676400" cy="1437888"/>
          </a:xfrm>
          <a:prstGeom prst="rect">
            <a:avLst/>
          </a:prstGeom>
        </p:spPr>
      </p:pic>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585</TotalTime>
  <Words>399</Words>
  <Application>Microsoft Office PowerPoint</Application>
  <PresentationFormat>On-screen Show (4:3)</PresentationFormat>
  <Paragraphs>50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Office Theme</vt:lpstr>
      <vt:lpstr>WHAT IS COVID-19?  Briefing Notes for Pacific DPOs</vt:lpstr>
      <vt:lpstr>WHAT IS COVID – 19?</vt:lpstr>
      <vt:lpstr>What are the Symptoms of  COVID-19?</vt:lpstr>
      <vt:lpstr>What are the Symptoms of  COVID-19?</vt:lpstr>
      <vt:lpstr>How does COVID - 19 Spread?</vt:lpstr>
      <vt:lpstr>Reference:</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WOMEN IN BUSINESS CONFERENCE 14-16 November 2012 Nadi, Fiji Islands</dc:title>
  <dc:creator>Soloveni Vitoso</dc:creator>
  <cp:lastModifiedBy>Soloveni Vitoso</cp:lastModifiedBy>
  <cp:revision>116</cp:revision>
  <dcterms:created xsi:type="dcterms:W3CDTF">2012-11-07T08:12:26Z</dcterms:created>
  <dcterms:modified xsi:type="dcterms:W3CDTF">2020-03-18T04:57:48Z</dcterms:modified>
</cp:coreProperties>
</file>