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88" r:id="rId3"/>
    <p:sldId id="289" r:id="rId4"/>
    <p:sldId id="284" r:id="rId5"/>
    <p:sldId id="290" r:id="rId6"/>
    <p:sldId id="291" r:id="rId7"/>
    <p:sldId id="292" r:id="rId8"/>
    <p:sldId id="293" r:id="rId9"/>
    <p:sldId id="29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9957-E7BF-4D06-8ED8-0025A872D7F6}" type="datetimeFigureOut">
              <a:rPr lang="en-AU" smtClean="0"/>
              <a:t>18/03/2020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A5284-EC73-484C-B62D-B87D749874EC}" type="slidenum">
              <a:rPr lang="en-AU" smtClean="0"/>
              <a:t>‹#›</a:t>
            </a:fld>
            <a:endParaRPr lang="en-AU"/>
          </a:p>
        </p:txBody>
      </p:sp>
    </p:spTree>
    <p:extLst>
      <p:ext uri="{BB962C8B-B14F-4D97-AF65-F5344CB8AC3E}">
        <p14:creationId xmlns:p14="http://schemas.microsoft.com/office/powerpoint/2010/main" val="2794258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2</a:t>
            </a:fld>
            <a:endParaRPr lang="en-AU"/>
          </a:p>
        </p:txBody>
      </p:sp>
    </p:spTree>
    <p:extLst>
      <p:ext uri="{BB962C8B-B14F-4D97-AF65-F5344CB8AC3E}">
        <p14:creationId xmlns:p14="http://schemas.microsoft.com/office/powerpoint/2010/main" val="1132876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3</a:t>
            </a:fld>
            <a:endParaRPr lang="en-AU"/>
          </a:p>
        </p:txBody>
      </p:sp>
    </p:spTree>
    <p:extLst>
      <p:ext uri="{BB962C8B-B14F-4D97-AF65-F5344CB8AC3E}">
        <p14:creationId xmlns:p14="http://schemas.microsoft.com/office/powerpoint/2010/main" val="2277886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4</a:t>
            </a:fld>
            <a:endParaRPr lang="en-AU"/>
          </a:p>
        </p:txBody>
      </p:sp>
    </p:spTree>
    <p:extLst>
      <p:ext uri="{BB962C8B-B14F-4D97-AF65-F5344CB8AC3E}">
        <p14:creationId xmlns:p14="http://schemas.microsoft.com/office/powerpoint/2010/main" val="237766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5</a:t>
            </a:fld>
            <a:endParaRPr lang="en-AU"/>
          </a:p>
        </p:txBody>
      </p:sp>
    </p:spTree>
    <p:extLst>
      <p:ext uri="{BB962C8B-B14F-4D97-AF65-F5344CB8AC3E}">
        <p14:creationId xmlns:p14="http://schemas.microsoft.com/office/powerpoint/2010/main" val="1358057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6</a:t>
            </a:fld>
            <a:endParaRPr lang="en-AU"/>
          </a:p>
        </p:txBody>
      </p:sp>
    </p:spTree>
    <p:extLst>
      <p:ext uri="{BB962C8B-B14F-4D97-AF65-F5344CB8AC3E}">
        <p14:creationId xmlns:p14="http://schemas.microsoft.com/office/powerpoint/2010/main" val="1183023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7</a:t>
            </a:fld>
            <a:endParaRPr lang="en-AU"/>
          </a:p>
        </p:txBody>
      </p:sp>
    </p:spTree>
    <p:extLst>
      <p:ext uri="{BB962C8B-B14F-4D97-AF65-F5344CB8AC3E}">
        <p14:creationId xmlns:p14="http://schemas.microsoft.com/office/powerpoint/2010/main" val="627888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8</a:t>
            </a:fld>
            <a:endParaRPr lang="en-AU"/>
          </a:p>
        </p:txBody>
      </p:sp>
    </p:spTree>
    <p:extLst>
      <p:ext uri="{BB962C8B-B14F-4D97-AF65-F5344CB8AC3E}">
        <p14:creationId xmlns:p14="http://schemas.microsoft.com/office/powerpoint/2010/main" val="4188866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8B7A5284-EC73-484C-B62D-B87D749874EC}" type="slidenum">
              <a:rPr lang="en-AU" smtClean="0"/>
              <a:t>9</a:t>
            </a:fld>
            <a:endParaRPr lang="en-AU"/>
          </a:p>
        </p:txBody>
      </p:sp>
    </p:spTree>
    <p:extLst>
      <p:ext uri="{BB962C8B-B14F-4D97-AF65-F5344CB8AC3E}">
        <p14:creationId xmlns:p14="http://schemas.microsoft.com/office/powerpoint/2010/main" val="31754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B78521-0BCB-4345-9E8A-3DFD514278A0}"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2B78521-0BCB-4345-9E8A-3DFD514278A0}"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2B78521-0BCB-4345-9E8A-3DFD514278A0}"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78521-0BCB-4345-9E8A-3DFD514278A0}"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B78521-0BCB-4345-9E8A-3DFD514278A0}"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A202C0-1AF4-48E6-B4F8-BBBABEA6DAB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78521-0BCB-4345-9E8A-3DFD514278A0}"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202C0-1AF4-48E6-B4F8-BBBABEA6DAB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www.pacificdisability.org/" TargetMode="External"/><Relationship Id="rId2" Type="http://schemas.openxmlformats.org/officeDocument/2006/relationships/hyperlink" Target="mailto:pdfsec@unwired.com.fj" TargetMode="Externa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hyperlink" Target="https://www.who.int/news-room/q-a-detail/q-a-coronaviruses" TargetMode="External"/><Relationship Id="rId7"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5.jpeg"/><Relationship Id="rId4" Type="http://schemas.openxmlformats.org/officeDocument/2006/relationships/hyperlink" Target="https://www.specialolympics.org/stories/news/coronavirus-outbreak-what-you-need-to-kno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jpg"/>
          <p:cNvPicPr>
            <a:picLocks noChangeAspect="1"/>
          </p:cNvPicPr>
          <p:nvPr/>
        </p:nvPicPr>
        <p:blipFill>
          <a:blip r:embed="rId2" cstate="print"/>
          <a:stretch>
            <a:fillRect/>
          </a:stretch>
        </p:blipFill>
        <p:spPr>
          <a:xfrm>
            <a:off x="0" y="685800"/>
            <a:ext cx="2583736" cy="1828800"/>
          </a:xfrm>
          <a:prstGeom prst="rect">
            <a:avLst/>
          </a:prstGeom>
        </p:spPr>
      </p:pic>
      <p:sp>
        <p:nvSpPr>
          <p:cNvPr id="2" name="Title 1"/>
          <p:cNvSpPr>
            <a:spLocks noGrp="1"/>
          </p:cNvSpPr>
          <p:nvPr>
            <p:ph type="ctrTitle"/>
          </p:nvPr>
        </p:nvSpPr>
        <p:spPr>
          <a:xfrm>
            <a:off x="722710" y="3276601"/>
            <a:ext cx="7772400" cy="1295399"/>
          </a:xfrm>
        </p:spPr>
        <p:txBody>
          <a:bodyPr>
            <a:noAutofit/>
          </a:bodyPr>
          <a:lstStyle/>
          <a:p>
            <a:pPr algn="ctr"/>
            <a:r>
              <a:rPr lang="en-US" sz="4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HOW TO PREPARE MYSELF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COVID-19</a:t>
            </a:r>
            <a:r>
              <a:rPr lang="en-US"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Briefing </a:t>
            </a:r>
            <a:r>
              <a:rPr lang="en-US" sz="2000" b="1"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Notes for Pacific DPOs</a:t>
            </a:r>
            <a:endParaRPr lang="en-US"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48884" y="4572000"/>
            <a:ext cx="7772400" cy="1828800"/>
          </a:xfrm>
        </p:spPr>
        <p:txBody>
          <a:bodyPr>
            <a:normAutofit/>
          </a:bodyPr>
          <a:lstStyle/>
          <a:p>
            <a:pPr algn="ctr"/>
            <a:endParaRPr lang="en-US" dirty="0" smtClean="0">
              <a:solidFill>
                <a:srgbClr val="002060"/>
              </a:solidFill>
              <a:latin typeface="Arial" panose="020B0604020202020204" pitchFamily="34" charset="0"/>
              <a:cs typeface="Arial" panose="020B0604020202020204" pitchFamily="34" charset="0"/>
            </a:endParaRPr>
          </a:p>
          <a:p>
            <a:pPr algn="ctr"/>
            <a:r>
              <a:rPr lang="en-US" dirty="0" smtClean="0">
                <a:solidFill>
                  <a:srgbClr val="002060"/>
                </a:solidFill>
                <a:latin typeface="Arial" panose="020B0604020202020204" pitchFamily="34" charset="0"/>
                <a:cs typeface="Arial" panose="020B0604020202020204" pitchFamily="34" charset="0"/>
              </a:rPr>
              <a:t>Developed by the Pacific Disability Forum</a:t>
            </a:r>
          </a:p>
          <a:p>
            <a:pPr algn="ctr"/>
            <a:r>
              <a:rPr lang="en-US" dirty="0" smtClean="0">
                <a:solidFill>
                  <a:srgbClr val="002060"/>
                </a:solidFill>
                <a:latin typeface="Arial" panose="020B0604020202020204" pitchFamily="34" charset="0"/>
                <a:cs typeface="Arial" panose="020B0604020202020204" pitchFamily="34" charset="0"/>
              </a:rPr>
              <a:t>March 2020</a:t>
            </a:r>
            <a:endParaRPr lang="en-US" dirty="0">
              <a:solidFill>
                <a:srgbClr val="002060"/>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8400" y="1856497"/>
            <a:ext cx="6248400" cy="810503"/>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83737" y="542282"/>
            <a:ext cx="5522592" cy="1362718"/>
          </a:xfrm>
          <a:prstGeom prst="rect">
            <a:avLst/>
          </a:prstGeom>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Autofit/>
          </a:bodyPr>
          <a:lstStyle/>
          <a:p>
            <a:pPr algn="ctr"/>
            <a:r>
              <a:rPr lang="en-US" sz="6000" dirty="0" smtClean="0">
                <a:solidFill>
                  <a:schemeClr val="tx2"/>
                </a:solidFill>
                <a:latin typeface="Arial Black" panose="020B0A04020102020204" pitchFamily="34" charset="0"/>
                <a:cs typeface="Arial" pitchFamily="34" charset="0"/>
              </a:rPr>
              <a:t>THANK YOU!</a:t>
            </a:r>
            <a:endParaRPr lang="en-US" sz="6000" dirty="0">
              <a:solidFill>
                <a:schemeClr val="tx2"/>
              </a:solidFill>
              <a:latin typeface="Arial Black" panose="020B0A04020102020204" pitchFamily="34" charset="0"/>
              <a:cs typeface="Arial" pitchFamily="34" charset="0"/>
            </a:endParaRPr>
          </a:p>
        </p:txBody>
      </p:sp>
      <p:sp>
        <p:nvSpPr>
          <p:cNvPr id="2" name="Content Placeholder 1"/>
          <p:cNvSpPr>
            <a:spLocks noGrp="1"/>
          </p:cNvSpPr>
          <p:nvPr>
            <p:ph idx="1"/>
          </p:nvPr>
        </p:nvSpPr>
        <p:spPr>
          <a:xfrm>
            <a:off x="457200" y="1828800"/>
            <a:ext cx="8229600" cy="3962400"/>
          </a:xfrm>
        </p:spPr>
        <p:txBody>
          <a:bodyPr>
            <a:noAutofit/>
          </a:bodyPr>
          <a:lstStyle/>
          <a:p>
            <a:pPr algn="ctr">
              <a:buNone/>
            </a:pPr>
            <a:r>
              <a:rPr lang="en-US" sz="4000" b="1" dirty="0" smtClean="0">
                <a:solidFill>
                  <a:schemeClr val="accent6">
                    <a:lumMod val="50000"/>
                  </a:schemeClr>
                </a:solidFill>
                <a:effectLst>
                  <a:outerShdw blurRad="38100" dist="38100" dir="2700000" algn="tl">
                    <a:srgbClr val="000000">
                      <a:alpha val="43137"/>
                    </a:srgbClr>
                  </a:outerShdw>
                </a:effectLst>
                <a:latin typeface="Arial Black" panose="020B0A04020102020204" pitchFamily="34" charset="0"/>
                <a:cs typeface="Arial" pitchFamily="34" charset="0"/>
              </a:rPr>
              <a:t>PACIFIC DISABILITY FORUM</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 O Box 18458, Suva, Fiji Islands</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Ground Floor, Kadavu House, Victoria House, Suva, Fiji.</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Phone:  (679) 331 2008</a:t>
            </a: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Fax:     (679) 331 0469</a:t>
            </a:r>
          </a:p>
          <a:p>
            <a:pPr algn="ctr">
              <a:buNone/>
            </a:pPr>
            <a:endParaRPr lang="en-US" sz="2000"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ctr">
              <a:buNone/>
            </a:pP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Email: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2"/>
              </a:rPr>
              <a:t>pdfsec@unwired.com.fj</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b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b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Website: </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hlinkClick r:id="rId3"/>
              </a:rPr>
              <a:t>www.pacificdisability.org</a:t>
            </a:r>
            <a:r>
              <a:rPr lang="en-US" sz="2400"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p>
          <a:p>
            <a:pPr algn="ctr">
              <a:buNone/>
            </a:pPr>
            <a:endParaRPr lang="en-US" sz="2800" dirty="0" smtClean="0">
              <a:solidFill>
                <a:srgbClr val="002060"/>
              </a:solidFill>
              <a:latin typeface="Arial" pitchFamily="34" charset="0"/>
              <a:cs typeface="Arial" pitchFamily="34" charset="0"/>
            </a:endParaRPr>
          </a:p>
        </p:txBody>
      </p:sp>
      <p:pic>
        <p:nvPicPr>
          <p:cNvPr id="7" name="Picture 6" descr="LOGO.jpg"/>
          <p:cNvPicPr>
            <a:picLocks noChangeAspect="1"/>
          </p:cNvPicPr>
          <p:nvPr/>
        </p:nvPicPr>
        <p:blipFill>
          <a:blip r:embed="rId4" cstate="print"/>
          <a:stretch>
            <a:fillRect/>
          </a:stretch>
        </p:blipFill>
        <p:spPr>
          <a:xfrm>
            <a:off x="0" y="314712"/>
            <a:ext cx="1676400" cy="1437888"/>
          </a:xfrm>
          <a:prstGeom prst="rect">
            <a:avLst/>
          </a:prstGeom>
        </p:spPr>
      </p:pic>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How to Prepare:</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lvl="0" algn="just"/>
            <a:endParaRPr lang="en-AU" sz="2000" dirty="0" smtClean="0"/>
          </a:p>
          <a:p>
            <a:pPr lvl="0" algn="just"/>
            <a:r>
              <a:rPr lang="en-AU" sz="2000" dirty="0" smtClean="0"/>
              <a:t>Ensure </a:t>
            </a:r>
            <a:r>
              <a:rPr lang="en-AU" sz="2000" dirty="0"/>
              <a:t>food and other necessary items are available at home in case quarantining may need to be implemented</a:t>
            </a:r>
          </a:p>
          <a:p>
            <a:pPr lvl="0" algn="just"/>
            <a:r>
              <a:rPr lang="en-AU" sz="2000" dirty="0"/>
              <a:t>Ensure enough medication is in stock in case of quarantine</a:t>
            </a:r>
          </a:p>
          <a:p>
            <a:pPr lvl="0" algn="just"/>
            <a:r>
              <a:rPr lang="en-AU" sz="2000" dirty="0"/>
              <a:t>Discuss with carers what actions may need to be taken if you need to quarantine, including if your carer has to quarantine</a:t>
            </a:r>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283088658"/>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Health</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smtClean="0"/>
          </a:p>
          <a:p>
            <a:pPr marL="0" indent="0" algn="just">
              <a:buNone/>
            </a:pPr>
            <a:r>
              <a:rPr lang="en-AU" sz="2000" dirty="0" smtClean="0"/>
              <a:t>Health </a:t>
            </a:r>
            <a:r>
              <a:rPr lang="en-AU" sz="2000" dirty="0"/>
              <a:t>and medical services may not meet disability-specific requirements, such as provision of wheelchairs and assistive devices. Hence, the need to put in place measures like home visitation or mobile clinics for those that do not have the necessary assistive devices, support services and transportation to enable them access necessary health services. In choosing locations for these mobile clinics ensure that everyone receives the information and are able to access the clinic on an equal basis</a:t>
            </a:r>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652381015"/>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Education</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962400"/>
          </a:xfrm>
        </p:spPr>
        <p:txBody>
          <a:bodyPr>
            <a:noAutofit/>
          </a:bodyPr>
          <a:lstStyle/>
          <a:p>
            <a:pPr marL="0" indent="0">
              <a:buNone/>
            </a:pPr>
            <a:r>
              <a:rPr lang="en-AU" sz="2000" dirty="0" smtClean="0"/>
              <a:t>Schools </a:t>
            </a:r>
            <a:r>
              <a:rPr lang="en-AU" sz="2000" dirty="0"/>
              <a:t>should: </a:t>
            </a:r>
            <a:endParaRPr lang="en-AU" sz="2000" dirty="0" smtClean="0"/>
          </a:p>
          <a:p>
            <a:pPr marL="0" indent="0">
              <a:buNone/>
            </a:pPr>
            <a:endParaRPr lang="en-AU" sz="2000" dirty="0"/>
          </a:p>
          <a:p>
            <a:pPr lvl="0" algn="just"/>
            <a:r>
              <a:rPr lang="en-AU" sz="2000" dirty="0"/>
              <a:t>Provide children with information about how to protect themselves;</a:t>
            </a:r>
          </a:p>
          <a:p>
            <a:pPr lvl="0" algn="just"/>
            <a:r>
              <a:rPr lang="en-AU" sz="2000" dirty="0"/>
              <a:t>Promote best handwashing and hygiene practices and providing hygiene supplies;</a:t>
            </a:r>
          </a:p>
          <a:p>
            <a:pPr lvl="0" algn="just"/>
            <a:r>
              <a:rPr lang="en-AU" sz="2000" dirty="0"/>
              <a:t>Facilitate mental health support; </a:t>
            </a:r>
          </a:p>
          <a:p>
            <a:pPr lvl="0" algn="just"/>
            <a:r>
              <a:rPr lang="en-AU" sz="2000" dirty="0"/>
              <a:t>Help to prevent stigma and discrimination by encouraging students to be kind to each other and avoid stereotypes when talking about the virus;</a:t>
            </a:r>
          </a:p>
          <a:p>
            <a:pPr lvl="0" algn="just"/>
            <a:r>
              <a:rPr lang="en-AU" sz="2000" dirty="0"/>
              <a:t>Be cleaning and disinfecting school buildings, especially water and sanitation facilities; and</a:t>
            </a:r>
          </a:p>
          <a:p>
            <a:pPr lvl="0" algn="just"/>
            <a:r>
              <a:rPr lang="en-AU" sz="2000" dirty="0"/>
              <a:t>Increasing airflow and ventilation.</a:t>
            </a:r>
          </a:p>
          <a:p>
            <a:endParaRPr lang="en-AU" sz="2000" dirty="0" smtClean="0"/>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94314522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Education</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endParaRPr lang="en-AU" sz="2000" dirty="0" smtClean="0"/>
          </a:p>
          <a:p>
            <a:pPr algn="just"/>
            <a:r>
              <a:rPr lang="en-AU" sz="2000" dirty="0" smtClean="0"/>
              <a:t>In </a:t>
            </a:r>
            <a:r>
              <a:rPr lang="en-AU" sz="2000" dirty="0"/>
              <a:t>the event of school closures, there is a need to mitigate against the possible negative impacts on children’s learning and wellbeing. </a:t>
            </a:r>
            <a:endParaRPr lang="en-AU" sz="2000" dirty="0" smtClean="0"/>
          </a:p>
          <a:p>
            <a:pPr algn="just"/>
            <a:r>
              <a:rPr lang="en-AU" sz="2000" dirty="0" smtClean="0"/>
              <a:t>This </a:t>
            </a:r>
            <a:r>
              <a:rPr lang="en-AU" sz="2000" dirty="0"/>
              <a:t>means having solid plans in place to ensure the continuity of learning, including remote learning options such as online education strategies and radio broadcasts of academic content, and access to essential services for all children. </a:t>
            </a:r>
            <a:endParaRPr lang="en-AU" sz="2000" dirty="0" smtClean="0"/>
          </a:p>
          <a:p>
            <a:pPr algn="just"/>
            <a:r>
              <a:rPr lang="en-AU" sz="2000" dirty="0" smtClean="0"/>
              <a:t>These </a:t>
            </a:r>
            <a:r>
              <a:rPr lang="en-AU" sz="2000" dirty="0"/>
              <a:t>plans should also include necessary steps for the eventual safe reopening of schools.</a:t>
            </a:r>
          </a:p>
          <a:p>
            <a:endParaRPr lang="en-AU" sz="2000" dirty="0" smtClean="0"/>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158515237"/>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Employment/Workplace</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endParaRPr lang="en-AU" sz="2000" dirty="0" smtClean="0"/>
          </a:p>
          <a:p>
            <a:pPr lvl="0" algn="just"/>
            <a:r>
              <a:rPr lang="en-AU" sz="2000" dirty="0" smtClean="0"/>
              <a:t>Ensure </a:t>
            </a:r>
            <a:r>
              <a:rPr lang="en-AU" sz="2000" dirty="0"/>
              <a:t>safe and open spaces for discussions and dialogue</a:t>
            </a:r>
          </a:p>
          <a:p>
            <a:pPr lvl="0" algn="just"/>
            <a:r>
              <a:rPr lang="en-AU" sz="2000" dirty="0"/>
              <a:t>Establish a referral network for support/counselling/trauma and for ongoing coping during the outbreak</a:t>
            </a:r>
          </a:p>
          <a:p>
            <a:pPr lvl="0" algn="just"/>
            <a:r>
              <a:rPr lang="en-AU" sz="2000" dirty="0"/>
              <a:t>Assess the need for flexible working hours and/or to work from home</a:t>
            </a:r>
          </a:p>
          <a:p>
            <a:pPr lvl="0" algn="just"/>
            <a:r>
              <a:rPr lang="en-AU" sz="2000" dirty="0"/>
              <a:t>Ensure that there is a plan and established good home support should a carer/person with disability and or his/her carer acquire COVID-19</a:t>
            </a:r>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779941905"/>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Churches/Theological Schools</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a:p>
          <a:p>
            <a:pPr lvl="0"/>
            <a:r>
              <a:rPr lang="en-AU" sz="2000" dirty="0"/>
              <a:t>Ensure safe and open spaces for discussions and dialogue</a:t>
            </a:r>
          </a:p>
          <a:p>
            <a:pPr lvl="0"/>
            <a:r>
              <a:rPr lang="en-AU" sz="2000" dirty="0"/>
              <a:t>Establish a referral network for support/counselling/trauma and for ongoing coping during the outbreak</a:t>
            </a:r>
          </a:p>
          <a:p>
            <a:pPr lvl="0"/>
            <a:r>
              <a:rPr lang="en-AU" sz="2000" dirty="0"/>
              <a:t>Need to relook at flexible working or school hours and/or to do assignments and tasks from home or indoors if at campus</a:t>
            </a:r>
          </a:p>
          <a:p>
            <a:pPr lvl="0"/>
            <a:r>
              <a:rPr lang="en-AU" sz="2000" dirty="0"/>
              <a:t>Ensure that there is a plan and established good home support should a carer/person with disability and or his/her carer acquire COVID-19</a:t>
            </a:r>
          </a:p>
          <a:p>
            <a:pPr marL="0" indent="0">
              <a:buNone/>
            </a:pPr>
            <a:r>
              <a:rPr lang="en-AU" sz="2000" dirty="0"/>
              <a:t> </a:t>
            </a:r>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3649870474"/>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Church/ Theological Schools</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smtClean="0"/>
          </a:p>
          <a:p>
            <a:pPr lvl="0"/>
            <a:r>
              <a:rPr lang="en-AU" sz="2000" dirty="0"/>
              <a:t>Elderly people and people with disabilities should also be given the option to have church fellowship and receive communion at their home </a:t>
            </a:r>
            <a:endParaRPr lang="en-AU" sz="2000" dirty="0" smtClean="0"/>
          </a:p>
          <a:p>
            <a:pPr marL="0" lvl="0" indent="0">
              <a:buNone/>
            </a:pPr>
            <a:endParaRPr lang="en-AU" sz="2000" dirty="0"/>
          </a:p>
          <a:p>
            <a:pPr lvl="0"/>
            <a:r>
              <a:rPr lang="en-AU" sz="2000" b="1" dirty="0"/>
              <a:t>Note: Need to gain support from churches and villages and provinces in regards to supporting people with psychosocial disabilities who live on the </a:t>
            </a:r>
            <a:r>
              <a:rPr lang="en-AU" sz="2000" b="1" dirty="0" smtClean="0"/>
              <a:t>streets, communities and small islands within the Pacific. </a:t>
            </a:r>
            <a:endParaRPr lang="en-AU" sz="2000" dirty="0"/>
          </a:p>
          <a:p>
            <a:pPr marL="0" indent="0">
              <a:buNone/>
            </a:pPr>
            <a:endParaRPr lang="en-AU" sz="2000" dirty="0"/>
          </a:p>
        </p:txBody>
      </p:sp>
      <p:pic>
        <p:nvPicPr>
          <p:cNvPr id="8"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1898825366"/>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52600" y="609600"/>
            <a:ext cx="7010400" cy="1143000"/>
          </a:xfrm>
        </p:spPr>
        <p:txBody>
          <a:bodyPr>
            <a:normAutofit/>
          </a:bodyPr>
          <a:lstStyle/>
          <a:p>
            <a:pPr algn="ctr"/>
            <a:r>
              <a:rPr lang="en-US" sz="3600" dirty="0" smtClean="0">
                <a:solidFill>
                  <a:schemeClr val="tx2"/>
                </a:solidFill>
                <a:effectLst>
                  <a:outerShdw blurRad="38100" dist="38100" dir="2700000" algn="tl">
                    <a:srgbClr val="000000">
                      <a:alpha val="43137"/>
                    </a:srgbClr>
                  </a:outerShdw>
                </a:effectLst>
                <a:latin typeface="Arial" pitchFamily="34" charset="0"/>
                <a:cs typeface="Arial" pitchFamily="34" charset="0"/>
              </a:rPr>
              <a:t>Reference:</a:t>
            </a:r>
            <a:endParaRPr lang="en-US" sz="3600" dirty="0">
              <a:solidFill>
                <a:schemeClr val="tx2"/>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Content Placeholder 1"/>
          <p:cNvSpPr>
            <a:spLocks noGrp="1"/>
          </p:cNvSpPr>
          <p:nvPr>
            <p:ph idx="1"/>
          </p:nvPr>
        </p:nvSpPr>
        <p:spPr>
          <a:xfrm>
            <a:off x="457200" y="1981200"/>
            <a:ext cx="8229600" cy="3733800"/>
          </a:xfrm>
        </p:spPr>
        <p:txBody>
          <a:bodyPr>
            <a:noAutofit/>
          </a:bodyPr>
          <a:lstStyle/>
          <a:p>
            <a:pPr marL="0" indent="0">
              <a:buNone/>
            </a:pPr>
            <a:endParaRPr lang="en-AU" sz="2000" dirty="0"/>
          </a:p>
          <a:p>
            <a:pPr lvl="0"/>
            <a:r>
              <a:rPr lang="en-AU" sz="2000" u="sng" dirty="0">
                <a:hlinkClick r:id="rId3"/>
              </a:rPr>
              <a:t>https://www.who.int/news-room/q-a-detail/q-a-coronaviruses</a:t>
            </a:r>
            <a:endParaRPr lang="en-AU" sz="2000" dirty="0"/>
          </a:p>
          <a:p>
            <a:pPr lvl="0"/>
            <a:r>
              <a:rPr lang="en-AU" sz="2000" dirty="0" err="1"/>
              <a:t>GiHA</a:t>
            </a:r>
            <a:r>
              <a:rPr lang="en-AU" sz="2000" dirty="0"/>
              <a:t> Asia/Pacific (March 2020) </a:t>
            </a:r>
            <a:r>
              <a:rPr lang="en-AU" sz="2000" i="1" dirty="0"/>
              <a:t>The COVID-19 Outbreak and Gender: Key Advocacy Points from Asia and the Pacific </a:t>
            </a:r>
            <a:endParaRPr lang="en-AU" sz="2000" dirty="0"/>
          </a:p>
          <a:p>
            <a:pPr lvl="0"/>
            <a:r>
              <a:rPr lang="en-AU" sz="2000" dirty="0"/>
              <a:t>PHPC (March 2020) </a:t>
            </a:r>
            <a:r>
              <a:rPr lang="en-AU" sz="2000" i="1" dirty="0"/>
              <a:t>The COVID-19 Outbreak Protection Brief</a:t>
            </a:r>
            <a:endParaRPr lang="en-AU" sz="2000" dirty="0"/>
          </a:p>
          <a:p>
            <a:pPr lvl="0"/>
            <a:r>
              <a:rPr lang="en-AU" sz="2000" dirty="0"/>
              <a:t>UNICEF (March 2020) </a:t>
            </a:r>
            <a:r>
              <a:rPr lang="en-AU" sz="2000" i="1" dirty="0"/>
              <a:t>Child protection emergency preparedness and response to the COVID-19</a:t>
            </a:r>
            <a:endParaRPr lang="en-AU" sz="2000" dirty="0"/>
          </a:p>
          <a:p>
            <a:pPr lvl="0"/>
            <a:r>
              <a:rPr lang="en-AU" sz="2000" u="sng" dirty="0">
                <a:hlinkClick r:id="rId4"/>
              </a:rPr>
              <a:t>https://www.specialolympics.org/stories/news/coronavirus-outbreak-what-you-need-to-know</a:t>
            </a:r>
            <a:endParaRPr lang="en-AU" sz="2000" dirty="0"/>
          </a:p>
          <a:p>
            <a:endParaRPr lang="en-AU" sz="2000" dirty="0" smtClean="0"/>
          </a:p>
          <a:p>
            <a:pPr marL="0" indent="0">
              <a:buNone/>
            </a:pPr>
            <a:endParaRPr lang="en-AU" sz="2000" dirty="0"/>
          </a:p>
        </p:txBody>
      </p:sp>
      <p:pic>
        <p:nvPicPr>
          <p:cNvPr id="8" name="Content Placeholder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43600"/>
            <a:ext cx="3505200" cy="454673"/>
          </a:xfrm>
          <a:prstGeom prst="rect">
            <a:avLst/>
          </a:prstGeom>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096001"/>
            <a:ext cx="9070168" cy="761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73820" y="-1"/>
            <a:ext cx="907018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3DED1"/>
                  </a:outerShdw>
                </a:effectLst>
              </a14:hiddenEffects>
            </a:ext>
          </a:extLst>
        </p:spPr>
      </p:pic>
      <p:pic>
        <p:nvPicPr>
          <p:cNvPr id="12" name="Content Placeholder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200" y="318770"/>
            <a:ext cx="1600200" cy="1662430"/>
          </a:xfrm>
          <a:prstGeom prst="rect">
            <a:avLst/>
          </a:prstGeom>
        </p:spPr>
      </p:pic>
    </p:spTree>
    <p:extLst>
      <p:ext uri="{BB962C8B-B14F-4D97-AF65-F5344CB8AC3E}">
        <p14:creationId xmlns:p14="http://schemas.microsoft.com/office/powerpoint/2010/main" val="2561942340"/>
      </p:ext>
    </p:extLst>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584</TotalTime>
  <Words>599</Words>
  <Application>Microsoft Office PowerPoint</Application>
  <PresentationFormat>On-screen Show (4:3)</PresentationFormat>
  <Paragraphs>68</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Black</vt:lpstr>
      <vt:lpstr>Calibri</vt:lpstr>
      <vt:lpstr>Office Theme</vt:lpstr>
      <vt:lpstr>HOW TO PREPARE MYSELF  COVID-19 - Briefing Notes for Pacific DPOs</vt:lpstr>
      <vt:lpstr>How to Prepare:</vt:lpstr>
      <vt:lpstr>Health</vt:lpstr>
      <vt:lpstr>Education</vt:lpstr>
      <vt:lpstr>Education</vt:lpstr>
      <vt:lpstr>Employment/Workplace</vt:lpstr>
      <vt:lpstr>Churches/Theological Schools</vt:lpstr>
      <vt:lpstr>Church/ Theological Schools</vt:lpstr>
      <vt:lpstr>Reference:</vt:lpstr>
      <vt:lpstr>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WOMEN IN BUSINESS CONFERENCE 14-16 November 2012 Nadi, Fiji Islands</dc:title>
  <dc:creator>Soloveni Vitoso</dc:creator>
  <cp:lastModifiedBy>Soloveni Vitoso</cp:lastModifiedBy>
  <cp:revision>114</cp:revision>
  <dcterms:created xsi:type="dcterms:W3CDTF">2012-11-07T08:12:26Z</dcterms:created>
  <dcterms:modified xsi:type="dcterms:W3CDTF">2020-03-18T04:53:45Z</dcterms:modified>
</cp:coreProperties>
</file>