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56" r:id="rId2"/>
    <p:sldId id="273" r:id="rId3"/>
    <p:sldId id="279" r:id="rId4"/>
    <p:sldId id="280" r:id="rId5"/>
    <p:sldId id="275" r:id="rId6"/>
    <p:sldId id="274" r:id="rId7"/>
    <p:sldId id="269" r:id="rId8"/>
    <p:sldId id="281" r:id="rId9"/>
    <p:sldId id="282" r:id="rId10"/>
    <p:sldId id="283" r:id="rId11"/>
    <p:sldId id="285" r:id="rId12"/>
    <p:sldId id="286" r:id="rId13"/>
    <p:sldId id="287" r:id="rId14"/>
    <p:sldId id="294" r:id="rId15"/>
    <p:sldId id="26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FE9957-E7BF-4D06-8ED8-0025A872D7F6}" type="datetimeFigureOut">
              <a:rPr lang="en-AU" smtClean="0"/>
              <a:t>18/03/2020</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7A5284-EC73-484C-B62D-B87D749874EC}" type="slidenum">
              <a:rPr lang="en-AU" smtClean="0"/>
              <a:t>‹#›</a:t>
            </a:fld>
            <a:endParaRPr lang="en-AU"/>
          </a:p>
        </p:txBody>
      </p:sp>
    </p:spTree>
    <p:extLst>
      <p:ext uri="{BB962C8B-B14F-4D97-AF65-F5344CB8AC3E}">
        <p14:creationId xmlns:p14="http://schemas.microsoft.com/office/powerpoint/2010/main" val="2794258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7</a:t>
            </a:fld>
            <a:endParaRPr lang="en-AU"/>
          </a:p>
        </p:txBody>
      </p:sp>
    </p:spTree>
    <p:extLst>
      <p:ext uri="{BB962C8B-B14F-4D97-AF65-F5344CB8AC3E}">
        <p14:creationId xmlns:p14="http://schemas.microsoft.com/office/powerpoint/2010/main" val="3723559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8</a:t>
            </a:fld>
            <a:endParaRPr lang="en-AU"/>
          </a:p>
        </p:txBody>
      </p:sp>
    </p:spTree>
    <p:extLst>
      <p:ext uri="{BB962C8B-B14F-4D97-AF65-F5344CB8AC3E}">
        <p14:creationId xmlns:p14="http://schemas.microsoft.com/office/powerpoint/2010/main" val="3626078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9</a:t>
            </a:fld>
            <a:endParaRPr lang="en-AU"/>
          </a:p>
        </p:txBody>
      </p:sp>
    </p:spTree>
    <p:extLst>
      <p:ext uri="{BB962C8B-B14F-4D97-AF65-F5344CB8AC3E}">
        <p14:creationId xmlns:p14="http://schemas.microsoft.com/office/powerpoint/2010/main" val="581587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10</a:t>
            </a:fld>
            <a:endParaRPr lang="en-AU"/>
          </a:p>
        </p:txBody>
      </p:sp>
    </p:spTree>
    <p:extLst>
      <p:ext uri="{BB962C8B-B14F-4D97-AF65-F5344CB8AC3E}">
        <p14:creationId xmlns:p14="http://schemas.microsoft.com/office/powerpoint/2010/main" val="3820620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11</a:t>
            </a:fld>
            <a:endParaRPr lang="en-AU"/>
          </a:p>
        </p:txBody>
      </p:sp>
    </p:spTree>
    <p:extLst>
      <p:ext uri="{BB962C8B-B14F-4D97-AF65-F5344CB8AC3E}">
        <p14:creationId xmlns:p14="http://schemas.microsoft.com/office/powerpoint/2010/main" val="2810632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12</a:t>
            </a:fld>
            <a:endParaRPr lang="en-AU"/>
          </a:p>
        </p:txBody>
      </p:sp>
    </p:spTree>
    <p:extLst>
      <p:ext uri="{BB962C8B-B14F-4D97-AF65-F5344CB8AC3E}">
        <p14:creationId xmlns:p14="http://schemas.microsoft.com/office/powerpoint/2010/main" val="1993188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13</a:t>
            </a:fld>
            <a:endParaRPr lang="en-AU"/>
          </a:p>
        </p:txBody>
      </p:sp>
    </p:spTree>
    <p:extLst>
      <p:ext uri="{BB962C8B-B14F-4D97-AF65-F5344CB8AC3E}">
        <p14:creationId xmlns:p14="http://schemas.microsoft.com/office/powerpoint/2010/main" val="2750155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14</a:t>
            </a:fld>
            <a:endParaRPr lang="en-AU"/>
          </a:p>
        </p:txBody>
      </p:sp>
    </p:spTree>
    <p:extLst>
      <p:ext uri="{BB962C8B-B14F-4D97-AF65-F5344CB8AC3E}">
        <p14:creationId xmlns:p14="http://schemas.microsoft.com/office/powerpoint/2010/main" val="317540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82B78521-0BCB-4345-9E8A-3DFD514278A0}"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82B78521-0BCB-4345-9E8A-3DFD514278A0}" type="datetimeFigureOut">
              <a:rPr lang="en-US" smtClean="0"/>
              <a:pPr/>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82B78521-0BCB-4345-9E8A-3DFD514278A0}" type="datetimeFigureOut">
              <a:rPr lang="en-US" smtClean="0"/>
              <a:pPr/>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B78521-0BCB-4345-9E8A-3DFD514278A0}" type="datetimeFigureOut">
              <a:rPr lang="en-US" smtClean="0"/>
              <a:pPr/>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B78521-0BCB-4345-9E8A-3DFD514278A0}"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B78521-0BCB-4345-9E8A-3DFD514278A0}"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B78521-0BCB-4345-9E8A-3DFD514278A0}" type="datetimeFigureOut">
              <a:rPr lang="en-US" smtClean="0"/>
              <a:pPr/>
              <a:t>3/18/2020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A202C0-1AF4-48E6-B4F8-BBBABEA6DA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emf"/></Relationships>
</file>

<file path=ppt/slides/_rels/slide14.xml.rels><?xml version="1.0" encoding="UTF-8" standalone="yes"?>
<Relationships xmlns="http://schemas.openxmlformats.org/package/2006/relationships"><Relationship Id="rId3" Type="http://schemas.openxmlformats.org/officeDocument/2006/relationships/hyperlink" Target="https://www.who.int/news-room/q-a-detail/q-a-coronaviruses" TargetMode="External"/><Relationship Id="rId7"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image" Target="../media/image5.jpeg"/><Relationship Id="rId4" Type="http://schemas.openxmlformats.org/officeDocument/2006/relationships/hyperlink" Target="https://www.specialolympics.org/stories/news/coronavirus-outbreak-what-you-need-to-know"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pacificdisability.org/" TargetMode="External"/><Relationship Id="rId2" Type="http://schemas.openxmlformats.org/officeDocument/2006/relationships/hyperlink" Target="mailto:pdfsec@unwired.com.fj" TargetMode="External"/><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image" Target="../media/image5.jpe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go.jpg"/>
          <p:cNvPicPr>
            <a:picLocks noChangeAspect="1"/>
          </p:cNvPicPr>
          <p:nvPr/>
        </p:nvPicPr>
        <p:blipFill>
          <a:blip r:embed="rId2" cstate="print"/>
          <a:stretch>
            <a:fillRect/>
          </a:stretch>
        </p:blipFill>
        <p:spPr>
          <a:xfrm>
            <a:off x="0" y="685800"/>
            <a:ext cx="2583736" cy="1828800"/>
          </a:xfrm>
          <a:prstGeom prst="rect">
            <a:avLst/>
          </a:prstGeom>
        </p:spPr>
      </p:pic>
      <p:sp>
        <p:nvSpPr>
          <p:cNvPr id="2" name="Title 1"/>
          <p:cNvSpPr>
            <a:spLocks noGrp="1"/>
          </p:cNvSpPr>
          <p:nvPr>
            <p:ph type="ctrTitle"/>
          </p:nvPr>
        </p:nvSpPr>
        <p:spPr>
          <a:xfrm>
            <a:off x="722710" y="3276601"/>
            <a:ext cx="7772400" cy="1295399"/>
          </a:xfrm>
        </p:spPr>
        <p:txBody>
          <a:bodyPr>
            <a:noAutofit/>
          </a:bodyPr>
          <a:lstStyle/>
          <a:p>
            <a:pPr algn="ctr"/>
            <a:r>
              <a:rPr lang="en-US" sz="4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WHAT </a:t>
            </a:r>
            <a:r>
              <a:rPr lang="en-US" sz="4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CAN I DO TO PROTECT MYSELF?</a:t>
            </a:r>
            <a:br>
              <a:rPr lang="en-US" sz="4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4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COVID-19 Briefing </a:t>
            </a:r>
            <a:r>
              <a:rPr lang="en-US" sz="2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Notes for Pacific DPOs</a:t>
            </a:r>
            <a:endParaRPr lang="en-US" sz="2000" b="1"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48884" y="4572000"/>
            <a:ext cx="7772400" cy="1828800"/>
          </a:xfrm>
        </p:spPr>
        <p:txBody>
          <a:bodyPr>
            <a:normAutofit/>
          </a:bodyPr>
          <a:lstStyle/>
          <a:p>
            <a:pPr algn="ctr"/>
            <a:endParaRPr lang="en-US" dirty="0" smtClean="0">
              <a:solidFill>
                <a:srgbClr val="002060"/>
              </a:solidFill>
              <a:latin typeface="Arial" panose="020B0604020202020204" pitchFamily="34" charset="0"/>
              <a:cs typeface="Arial" panose="020B0604020202020204" pitchFamily="34" charset="0"/>
            </a:endParaRPr>
          </a:p>
          <a:p>
            <a:pPr algn="ctr"/>
            <a:r>
              <a:rPr lang="en-US" dirty="0" smtClean="0">
                <a:solidFill>
                  <a:srgbClr val="002060"/>
                </a:solidFill>
                <a:latin typeface="Arial" panose="020B0604020202020204" pitchFamily="34" charset="0"/>
                <a:cs typeface="Arial" panose="020B0604020202020204" pitchFamily="34" charset="0"/>
              </a:rPr>
              <a:t>Developed by the Pacific Disability Forum</a:t>
            </a:r>
          </a:p>
          <a:p>
            <a:pPr algn="ctr"/>
            <a:r>
              <a:rPr lang="en-US" dirty="0" smtClean="0">
                <a:solidFill>
                  <a:srgbClr val="002060"/>
                </a:solidFill>
                <a:latin typeface="Arial" panose="020B0604020202020204" pitchFamily="34" charset="0"/>
                <a:cs typeface="Arial" panose="020B0604020202020204" pitchFamily="34" charset="0"/>
              </a:rPr>
              <a:t>March 2020</a:t>
            </a:r>
            <a:endParaRPr lang="en-US" dirty="0">
              <a:solidFill>
                <a:srgbClr val="002060"/>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38400" y="1856497"/>
            <a:ext cx="6248400" cy="810503"/>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83737" y="542282"/>
            <a:ext cx="5522592" cy="1362718"/>
          </a:xfrm>
          <a:prstGeom prst="rect">
            <a:avLst/>
          </a:prstGeom>
        </p:spPr>
      </p:pic>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Youth</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r>
              <a:rPr lang="en-AU" sz="2000" dirty="0"/>
              <a:t>Youths with disabilities should:</a:t>
            </a:r>
          </a:p>
          <a:p>
            <a:pPr lvl="0"/>
            <a:r>
              <a:rPr lang="en-AU" sz="2000" dirty="0"/>
              <a:t>Be mindful of exposure to information through stories, traditional and social media. It can be helpful to take a break from the 24-hour news cycle.</a:t>
            </a:r>
          </a:p>
          <a:p>
            <a:pPr lvl="0"/>
            <a:r>
              <a:rPr lang="en-AU" sz="2000" dirty="0"/>
              <a:t>Do things that make you feel physically and emotionally safe, and be with those who are helpful to your wellbeing</a:t>
            </a:r>
          </a:p>
          <a:p>
            <a:pPr lvl="0"/>
            <a:r>
              <a:rPr lang="en-AU" sz="2000" dirty="0"/>
              <a:t>Engage in activities that promote a sense of calm and feeling grounded (use of alcohol and other drugs can be counterproductive with this).</a:t>
            </a:r>
          </a:p>
          <a:p>
            <a:pPr lvl="0"/>
            <a:r>
              <a:rPr lang="en-AU" sz="2000" dirty="0"/>
              <a:t>It can help to talk with a trusted adult if it all feels a bit much. If you start to notice that you are experiencing these things, it is important to remember that Fear and anxiety, anger, frustration and confusion, sadness and denial  are normal reactions to a not normal time</a:t>
            </a:r>
            <a:r>
              <a:rPr lang="en-AU" sz="2000" dirty="0" smtClean="0"/>
              <a:t>.</a:t>
            </a:r>
            <a:endParaRPr lang="en-AU" sz="2000" dirty="0"/>
          </a:p>
        </p:txBody>
      </p:sp>
      <p:pic>
        <p:nvPicPr>
          <p:cNvPr id="8"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483576182"/>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Women With Disability</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endParaRPr lang="en-AU" sz="2000" dirty="0"/>
          </a:p>
          <a:p>
            <a:r>
              <a:rPr lang="en-AU" sz="2000" dirty="0"/>
              <a:t>The social impact of COVID-19 on women with disabilities can be higher and since many women and girls with disabilities are single mothers and carers they have more chances in contracting the virus from their children/clients particularly if they are working in an environment where resources are scarce.</a:t>
            </a:r>
          </a:p>
        </p:txBody>
      </p:sp>
      <p:pic>
        <p:nvPicPr>
          <p:cNvPr id="8"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1852582125"/>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Elderly</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marL="0" indent="0">
              <a:buNone/>
            </a:pPr>
            <a:endParaRPr lang="en-AU" sz="2000" dirty="0" smtClean="0"/>
          </a:p>
          <a:p>
            <a:pPr marL="0" indent="0" algn="just">
              <a:buNone/>
            </a:pPr>
            <a:r>
              <a:rPr lang="en-AU" sz="2000" dirty="0" smtClean="0"/>
              <a:t>Early </a:t>
            </a:r>
            <a:r>
              <a:rPr lang="en-AU" sz="2000" dirty="0"/>
              <a:t>data suggest elderly people are twice as likely to have serious COVID-19 illness. This may be because immune systems change with age, making it harder to fight off diseases and infection. Older adults also are more likely to have underlying health conditions that make it harder to cope with and recover from illness.</a:t>
            </a:r>
          </a:p>
          <a:p>
            <a:pPr marL="0" indent="0">
              <a:buNone/>
            </a:pPr>
            <a:endParaRPr lang="en-AU" sz="2000" dirty="0"/>
          </a:p>
        </p:txBody>
      </p:sp>
      <p:pic>
        <p:nvPicPr>
          <p:cNvPr id="8"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2427795338"/>
      </p:ext>
    </p:extLst>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fontScale="90000"/>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People with Disabilities with Caregivers</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r>
              <a:rPr lang="en-AU" sz="2000" dirty="0"/>
              <a:t>Some persons with disabilities may have needs that warrant specific steps by the public and private sectors that may not be necessary for others</a:t>
            </a:r>
            <a:r>
              <a:rPr lang="en-AU" sz="2000" dirty="0" smtClean="0"/>
              <a:t>.</a:t>
            </a:r>
            <a:endParaRPr lang="en-AU" sz="2000" dirty="0"/>
          </a:p>
          <a:p>
            <a:r>
              <a:rPr lang="en-AU" sz="2000" dirty="0"/>
              <a:t>For people with disabilities who rely on attendants, the COVID-19 outbreak can be especially worrisome. Persons with disabilities who are supported by caregivers are not able to quarantine themselves to prevent getting the virus when they are reliant on extra hands to help with daily needs. </a:t>
            </a:r>
          </a:p>
          <a:p>
            <a:r>
              <a:rPr lang="en-AU" sz="2000" dirty="0"/>
              <a:t>People with disabilities who rely on care support are well within their rights to ask caregivers to wear a mask if they have been in contact with anyone who has shown possible symptoms of the flu or COVID-19, even if they themselves aren’t symptomatic</a:t>
            </a:r>
          </a:p>
        </p:txBody>
      </p:sp>
      <p:pic>
        <p:nvPicPr>
          <p:cNvPr id="8"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3262890456"/>
      </p:ext>
    </p:extLst>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Reference:</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marL="0" indent="0">
              <a:buNone/>
            </a:pPr>
            <a:endParaRPr lang="en-AU" sz="2000" dirty="0"/>
          </a:p>
          <a:p>
            <a:pPr lvl="0"/>
            <a:r>
              <a:rPr lang="en-AU" sz="2000" u="sng" dirty="0">
                <a:hlinkClick r:id="rId3"/>
              </a:rPr>
              <a:t>https://www.who.int/news-room/q-a-detail/q-a-coronaviruses</a:t>
            </a:r>
            <a:endParaRPr lang="en-AU" sz="2000" dirty="0"/>
          </a:p>
          <a:p>
            <a:pPr lvl="0"/>
            <a:r>
              <a:rPr lang="en-AU" sz="2000" dirty="0" err="1"/>
              <a:t>GiHA</a:t>
            </a:r>
            <a:r>
              <a:rPr lang="en-AU" sz="2000" dirty="0"/>
              <a:t> Asia/Pacific (March 2020) </a:t>
            </a:r>
            <a:r>
              <a:rPr lang="en-AU" sz="2000" i="1" dirty="0"/>
              <a:t>The COVID-19 Outbreak and Gender: Key Advocacy Points from Asia and the Pacific </a:t>
            </a:r>
            <a:endParaRPr lang="en-AU" sz="2000" dirty="0"/>
          </a:p>
          <a:p>
            <a:pPr lvl="0"/>
            <a:r>
              <a:rPr lang="en-AU" sz="2000" dirty="0"/>
              <a:t>PHPC (March 2020) </a:t>
            </a:r>
            <a:r>
              <a:rPr lang="en-AU" sz="2000" i="1" dirty="0"/>
              <a:t>The COVID-19 Outbreak Protection Brief</a:t>
            </a:r>
            <a:endParaRPr lang="en-AU" sz="2000" dirty="0"/>
          </a:p>
          <a:p>
            <a:pPr lvl="0"/>
            <a:r>
              <a:rPr lang="en-AU" sz="2000" dirty="0"/>
              <a:t>UNICEF (March 2020) </a:t>
            </a:r>
            <a:r>
              <a:rPr lang="en-AU" sz="2000" i="1" dirty="0"/>
              <a:t>Child protection emergency preparedness and response to the COVID-19</a:t>
            </a:r>
            <a:endParaRPr lang="en-AU" sz="2000" dirty="0"/>
          </a:p>
          <a:p>
            <a:pPr lvl="0"/>
            <a:r>
              <a:rPr lang="en-AU" sz="2000" u="sng" dirty="0">
                <a:hlinkClick r:id="rId4"/>
              </a:rPr>
              <a:t>https://www.specialolympics.org/stories/news/coronavirus-outbreak-what-you-need-to-know</a:t>
            </a:r>
            <a:endParaRPr lang="en-AU" sz="2000" dirty="0"/>
          </a:p>
          <a:p>
            <a:endParaRPr lang="en-AU" sz="2000" dirty="0" smtClean="0"/>
          </a:p>
          <a:p>
            <a:pPr marL="0" indent="0">
              <a:buNone/>
            </a:pPr>
            <a:endParaRPr lang="en-AU" sz="2000" dirty="0"/>
          </a:p>
        </p:txBody>
      </p:sp>
      <p:pic>
        <p:nvPicPr>
          <p:cNvPr id="8" name="Content Placeholder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2561942340"/>
      </p:ext>
    </p:extLst>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Autofit/>
          </a:bodyPr>
          <a:lstStyle/>
          <a:p>
            <a:pPr algn="ctr"/>
            <a:r>
              <a:rPr lang="en-US" sz="6000" dirty="0" smtClean="0">
                <a:solidFill>
                  <a:schemeClr val="tx2"/>
                </a:solidFill>
                <a:latin typeface="Arial Black" panose="020B0A04020102020204" pitchFamily="34" charset="0"/>
                <a:cs typeface="Arial" pitchFamily="34" charset="0"/>
              </a:rPr>
              <a:t>THANK YOU!</a:t>
            </a:r>
            <a:endParaRPr lang="en-US" sz="6000" dirty="0">
              <a:solidFill>
                <a:schemeClr val="tx2"/>
              </a:solidFill>
              <a:latin typeface="Arial Black" panose="020B0A04020102020204" pitchFamily="34" charset="0"/>
              <a:cs typeface="Arial" pitchFamily="34" charset="0"/>
            </a:endParaRPr>
          </a:p>
        </p:txBody>
      </p:sp>
      <p:sp>
        <p:nvSpPr>
          <p:cNvPr id="2" name="Content Placeholder 1"/>
          <p:cNvSpPr>
            <a:spLocks noGrp="1"/>
          </p:cNvSpPr>
          <p:nvPr>
            <p:ph idx="1"/>
          </p:nvPr>
        </p:nvSpPr>
        <p:spPr>
          <a:xfrm>
            <a:off x="457200" y="1828800"/>
            <a:ext cx="8229600" cy="3962400"/>
          </a:xfrm>
        </p:spPr>
        <p:txBody>
          <a:bodyPr>
            <a:noAutofit/>
          </a:bodyPr>
          <a:lstStyle/>
          <a:p>
            <a:pPr algn="ctr">
              <a:buNone/>
            </a:pPr>
            <a:r>
              <a:rPr lang="en-US" sz="4000" b="1" dirty="0" smtClean="0">
                <a:solidFill>
                  <a:schemeClr val="accent6">
                    <a:lumMod val="50000"/>
                  </a:schemeClr>
                </a:solidFill>
                <a:effectLst>
                  <a:outerShdw blurRad="38100" dist="38100" dir="2700000" algn="tl">
                    <a:srgbClr val="000000">
                      <a:alpha val="43137"/>
                    </a:srgbClr>
                  </a:outerShdw>
                </a:effectLst>
                <a:latin typeface="Arial Black" panose="020B0A04020102020204" pitchFamily="34" charset="0"/>
                <a:cs typeface="Arial" pitchFamily="34" charset="0"/>
              </a:rPr>
              <a:t>PACIFIC DISABILITY FORUM</a:t>
            </a: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P O Box 18458, Suva, Fiji Islands</a:t>
            </a:r>
          </a:p>
          <a:p>
            <a:pPr algn="ctr">
              <a:buNone/>
            </a:pPr>
            <a:endParaRPr lang="en-US" sz="2000"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Ground Floor, Kadavu House, Victoria House, Suva, Fiji.</a:t>
            </a: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Phone:  (679) 331 2008</a:t>
            </a: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Fax:     (679) 331 0469</a:t>
            </a:r>
          </a:p>
          <a:p>
            <a:pPr algn="ctr">
              <a:buNone/>
            </a:pPr>
            <a:endParaRPr lang="en-US" sz="2000"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Email: </a:t>
            </a: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hlinkClick r:id="rId2"/>
              </a:rPr>
              <a:t>pdfsec@unwired.com.fj</a:t>
            </a: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b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b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Website: </a:t>
            </a: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hlinkClick r:id="rId3"/>
              </a:rPr>
              <a:t>www.pacificdisability.org</a:t>
            </a: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p>
          <a:p>
            <a:pPr algn="ctr">
              <a:buNone/>
            </a:pPr>
            <a:endParaRPr lang="en-US" sz="2800" dirty="0" smtClean="0">
              <a:solidFill>
                <a:srgbClr val="002060"/>
              </a:solidFill>
              <a:latin typeface="Arial" pitchFamily="34" charset="0"/>
              <a:cs typeface="Arial" pitchFamily="34" charset="0"/>
            </a:endParaRPr>
          </a:p>
        </p:txBody>
      </p:sp>
      <p:pic>
        <p:nvPicPr>
          <p:cNvPr id="7" name="Picture 6" descr="LOGO.jpg"/>
          <p:cNvPicPr>
            <a:picLocks noChangeAspect="1"/>
          </p:cNvPicPr>
          <p:nvPr/>
        </p:nvPicPr>
        <p:blipFill>
          <a:blip r:embed="rId4" cstate="print"/>
          <a:stretch>
            <a:fillRect/>
          </a:stretch>
        </p:blipFill>
        <p:spPr>
          <a:xfrm>
            <a:off x="0" y="314712"/>
            <a:ext cx="1676400" cy="1437888"/>
          </a:xfrm>
          <a:prstGeom prst="rect">
            <a:avLst/>
          </a:prstGeom>
        </p:spPr>
      </p:pic>
      <p:pic>
        <p:nvPicPr>
          <p:cNvPr id="8" name="Content Placeholder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What can I do to Protect Myself?</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962400"/>
          </a:xfrm>
        </p:spPr>
        <p:txBody>
          <a:bodyPr>
            <a:noAutofit/>
          </a:bodyPr>
          <a:lstStyle/>
          <a:p>
            <a:endParaRPr lang="en-AU" sz="2000" dirty="0" smtClean="0"/>
          </a:p>
          <a:p>
            <a:r>
              <a:rPr lang="en-AU" sz="2000" dirty="0" smtClean="0"/>
              <a:t>There </a:t>
            </a:r>
            <a:r>
              <a:rPr lang="en-AU" sz="2000" dirty="0"/>
              <a:t>is currently no available vaccine for COVID-19, however many of the symptoms can be treated and early care can help</a:t>
            </a:r>
          </a:p>
          <a:p>
            <a:r>
              <a:rPr lang="en-AU" sz="2000" dirty="0"/>
              <a:t>You can reduce your chances of being infected or spreading COVID-19 by taking some simple precautions:</a:t>
            </a:r>
          </a:p>
          <a:p>
            <a:pPr lvl="0"/>
            <a:r>
              <a:rPr lang="en-AU" sz="2000" dirty="0"/>
              <a:t>Regularly and thoroughly clean your hands with an alcohol-based (that contains at least 60% alcohol) hand rub or wash them with soap and water.  In the event where alcohol sanitiser is unavailable use soap and warm water and </a:t>
            </a:r>
            <a:r>
              <a:rPr lang="en-AU" sz="2000" dirty="0" smtClean="0"/>
              <a:t>wash hands </a:t>
            </a:r>
            <a:r>
              <a:rPr lang="en-AU" sz="2000" dirty="0"/>
              <a:t>for at least 30 seconds</a:t>
            </a:r>
            <a:r>
              <a:rPr lang="en-AU" sz="2000" dirty="0" smtClean="0"/>
              <a:t>.</a:t>
            </a:r>
          </a:p>
          <a:p>
            <a:pPr lvl="0"/>
            <a:r>
              <a:rPr lang="en-AU" sz="2000" dirty="0"/>
              <a:t>Maintain at least 1 metre (3 feet) distance between yourself and anyone who is coughing or sneezing.</a:t>
            </a:r>
          </a:p>
          <a:p>
            <a:pPr lvl="0"/>
            <a:r>
              <a:rPr lang="en-AU" sz="2000" dirty="0"/>
              <a:t>Avoid touching eyes, nose and mouth.</a:t>
            </a:r>
          </a:p>
          <a:p>
            <a:pPr lvl="0"/>
            <a:endParaRPr lang="en-AU" sz="2000" dirty="0"/>
          </a:p>
        </p:txBody>
      </p:sp>
      <p:pic>
        <p:nvPicPr>
          <p:cNvPr id="8"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540992587"/>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What can I do to Protect Myself?</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lvl="0"/>
            <a:endParaRPr lang="en-AU" sz="2000" dirty="0" smtClean="0"/>
          </a:p>
          <a:p>
            <a:pPr lvl="0"/>
            <a:r>
              <a:rPr lang="en-AU" sz="2000" dirty="0" smtClean="0"/>
              <a:t>Make </a:t>
            </a:r>
            <a:r>
              <a:rPr lang="en-AU" sz="2000" dirty="0"/>
              <a:t>sure you, and the people around you, follow good respiratory hygiene. This means covering your mouth and nose with your bent elbow or tissue when you cough or sneeze. Then dispose of the used tissue immediately.</a:t>
            </a:r>
          </a:p>
          <a:p>
            <a:pPr lvl="0"/>
            <a:r>
              <a:rPr lang="en-AU" sz="2000" dirty="0"/>
              <a:t>Stay home if you feel unwell. If you have a fever, cough and difficulty breathing, seek medical attention and call in advance. Follow the directions of your local health authority.</a:t>
            </a:r>
          </a:p>
          <a:p>
            <a:pPr lvl="0"/>
            <a:r>
              <a:rPr lang="en-AU" sz="2000" dirty="0"/>
              <a:t>Keep up to date on the latest COVID-19 situation</a:t>
            </a:r>
          </a:p>
          <a:p>
            <a:endParaRPr lang="en-US" sz="1600" dirty="0" smtClean="0">
              <a:latin typeface="Arial" panose="020B0604020202020204" pitchFamily="34" charset="0"/>
              <a:cs typeface="Arial" panose="020B0604020202020204" pitchFamily="34" charset="0"/>
            </a:endParaRPr>
          </a:p>
        </p:txBody>
      </p:sp>
      <p:pic>
        <p:nvPicPr>
          <p:cNvPr id="8"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3351936063"/>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fontScale="90000"/>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Persons With Disability (or their family members)</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lvl="0"/>
            <a:endParaRPr lang="en-AU" sz="2000" dirty="0" smtClean="0"/>
          </a:p>
          <a:p>
            <a:pPr lvl="0" algn="just"/>
            <a:r>
              <a:rPr lang="en-AU" sz="2000" dirty="0" smtClean="0"/>
              <a:t>Can </a:t>
            </a:r>
            <a:r>
              <a:rPr lang="en-AU" sz="2000" dirty="0"/>
              <a:t>ask attendants to wash their hands or use hand sanitizer before they touch them.</a:t>
            </a:r>
          </a:p>
          <a:p>
            <a:pPr lvl="0" algn="just"/>
            <a:r>
              <a:rPr lang="en-AU" sz="2000" dirty="0"/>
              <a:t>Ensure to have back up carers in case one gets sick, </a:t>
            </a:r>
          </a:p>
          <a:p>
            <a:pPr lvl="0" algn="just"/>
            <a:r>
              <a:rPr lang="en-AU" sz="2000" dirty="0"/>
              <a:t>Seek support of family members.</a:t>
            </a:r>
          </a:p>
          <a:p>
            <a:pPr lvl="0" algn="just"/>
            <a:r>
              <a:rPr lang="en-AU" sz="2000" dirty="0"/>
              <a:t>Stock up on medical supplies, food and other supplies to avoid going to the store frequently.</a:t>
            </a:r>
          </a:p>
          <a:p>
            <a:pPr lvl="0" algn="just"/>
            <a:r>
              <a:rPr lang="en-AU" sz="2000" dirty="0"/>
              <a:t>Need to ensure that if attendant becomes sick, urge them to go to the </a:t>
            </a:r>
            <a:r>
              <a:rPr lang="en-AU" sz="2000" dirty="0" smtClean="0"/>
              <a:t>hospital</a:t>
            </a:r>
            <a:endParaRPr lang="en-AU" sz="2000" dirty="0"/>
          </a:p>
        </p:txBody>
      </p:sp>
      <p:pic>
        <p:nvPicPr>
          <p:cNvPr id="8"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2814018457"/>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fontScale="90000"/>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Persons With Disability (or their family members)</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lvl="0"/>
            <a:endParaRPr lang="en-AU" sz="2000" dirty="0" smtClean="0"/>
          </a:p>
          <a:p>
            <a:pPr lvl="0"/>
            <a:r>
              <a:rPr lang="en-AU" sz="2000" dirty="0" smtClean="0"/>
              <a:t>Need </a:t>
            </a:r>
            <a:r>
              <a:rPr lang="en-AU" sz="2000" dirty="0"/>
              <a:t>to ensure that if someone in their household becomes sick, urge them to take steps to avoid infecting everyone.</a:t>
            </a:r>
          </a:p>
          <a:p>
            <a:pPr lvl="0"/>
            <a:r>
              <a:rPr lang="en-AU" sz="2000" dirty="0"/>
              <a:t>Need to ensure that if person with a disability is sick, seek medical intervention immediately.</a:t>
            </a:r>
          </a:p>
          <a:p>
            <a:pPr lvl="0"/>
            <a:r>
              <a:rPr lang="en-AU" sz="2000" dirty="0"/>
              <a:t>Ensure that emergency contacts e.g. phone numbers for ambulance, police, church pastor, village nurse </a:t>
            </a:r>
            <a:r>
              <a:rPr lang="en-AU" sz="2000" dirty="0" err="1"/>
              <a:t>etc</a:t>
            </a:r>
            <a:r>
              <a:rPr lang="en-AU" sz="2000" dirty="0"/>
              <a:t> is in place.</a:t>
            </a:r>
          </a:p>
          <a:p>
            <a:pPr lvl="0"/>
            <a:endParaRPr lang="en-AU" sz="2000" dirty="0"/>
          </a:p>
        </p:txBody>
      </p:sp>
      <p:pic>
        <p:nvPicPr>
          <p:cNvPr id="8"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3342623236"/>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Community</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algn="just"/>
            <a:r>
              <a:rPr lang="en-AU" sz="2000" dirty="0"/>
              <a:t>Currently there are no medications or vaccines to treat or prevent </a:t>
            </a:r>
            <a:r>
              <a:rPr lang="en-AU" sz="2000" b="1" dirty="0"/>
              <a:t>COVID-19</a:t>
            </a:r>
            <a:r>
              <a:rPr lang="en-AU" sz="2000" dirty="0"/>
              <a:t>. Therefore, </a:t>
            </a:r>
            <a:r>
              <a:rPr lang="en-AU" sz="2000" b="1" dirty="0"/>
              <a:t>community</a:t>
            </a:r>
            <a:r>
              <a:rPr lang="en-AU" sz="2000" dirty="0"/>
              <a:t> approaches to slowing transmission and reducing the number of people getting sick include appropriate hand hygiene, cough etiquette, social distancing, and reducing face-to-face contact with potential </a:t>
            </a:r>
            <a:r>
              <a:rPr lang="en-AU" sz="2000" b="1" dirty="0"/>
              <a:t>COVID-19</a:t>
            </a:r>
            <a:r>
              <a:rPr lang="en-AU" sz="2000" dirty="0"/>
              <a:t> cases. </a:t>
            </a:r>
          </a:p>
          <a:p>
            <a:pPr algn="just"/>
            <a:r>
              <a:rPr lang="en-AU" sz="2000" b="1" dirty="0"/>
              <a:t>Community-based</a:t>
            </a:r>
            <a:r>
              <a:rPr lang="en-AU" sz="2000" dirty="0"/>
              <a:t> interventions such as school dismissals, event cancellations, social distancing, and creating employee plans to work remotely can also help slow the spread of </a:t>
            </a:r>
            <a:r>
              <a:rPr lang="en-AU" sz="2000" b="1" dirty="0"/>
              <a:t>COVID-19</a:t>
            </a:r>
            <a:r>
              <a:rPr lang="en-AU" sz="2000" dirty="0"/>
              <a:t>.</a:t>
            </a:r>
          </a:p>
          <a:p>
            <a:pPr algn="just"/>
            <a:r>
              <a:rPr lang="en-AU" sz="2000" dirty="0"/>
              <a:t>There is a need to relook at identifying safe and good support within extended families and in communities if core carers and people with psychosocial disabilities, trauma and mental health issues are affected by COVID-19</a:t>
            </a:r>
          </a:p>
          <a:p>
            <a:endParaRPr lang="en-US" sz="1600" dirty="0" smtClean="0">
              <a:latin typeface="Arial" panose="020B0604020202020204" pitchFamily="34" charset="0"/>
              <a:cs typeface="Arial" panose="020B0604020202020204" pitchFamily="34" charset="0"/>
            </a:endParaRPr>
          </a:p>
        </p:txBody>
      </p:sp>
      <p:pic>
        <p:nvPicPr>
          <p:cNvPr id="8"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2928701668"/>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Community</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algn="just"/>
            <a:r>
              <a:rPr lang="en-AU" sz="2000" dirty="0"/>
              <a:t>Educating </a:t>
            </a:r>
            <a:r>
              <a:rPr lang="en-AU" sz="2000" b="1" dirty="0"/>
              <a:t>communities</a:t>
            </a:r>
            <a:r>
              <a:rPr lang="en-AU" sz="2000" dirty="0"/>
              <a:t> about non pharmaceutical interventions (NPIs) that help slow the spread of illness, like </a:t>
            </a:r>
            <a:r>
              <a:rPr lang="en-AU" sz="2000" b="1" dirty="0"/>
              <a:t>COVID-19</a:t>
            </a:r>
            <a:r>
              <a:rPr lang="en-AU" sz="2000" dirty="0"/>
              <a:t> is important. Non pharmaceutical interventions (NPIs) are public health actions that can slow the spread of emerging respiratory diseases like </a:t>
            </a:r>
            <a:r>
              <a:rPr lang="en-AU" sz="2000" b="1" dirty="0"/>
              <a:t>COVID-19</a:t>
            </a:r>
            <a:r>
              <a:rPr lang="en-AU" sz="2000" dirty="0"/>
              <a:t> for which vaccines and drug treatments are not yet available.  They include personal protective measures implemented by individuals and </a:t>
            </a:r>
            <a:r>
              <a:rPr lang="en-AU" sz="2000" b="1" dirty="0"/>
              <a:t>community</a:t>
            </a:r>
            <a:r>
              <a:rPr lang="en-AU" sz="2000" dirty="0"/>
              <a:t> measures implemented by affected </a:t>
            </a:r>
            <a:r>
              <a:rPr lang="en-AU" sz="2000" b="1" dirty="0"/>
              <a:t>communities</a:t>
            </a:r>
            <a:r>
              <a:rPr lang="en-AU" sz="2000" dirty="0"/>
              <a:t>. NPIs are used to build </a:t>
            </a:r>
            <a:r>
              <a:rPr lang="en-AU" sz="2000" b="1" dirty="0"/>
              <a:t>community</a:t>
            </a:r>
            <a:r>
              <a:rPr lang="en-AU" sz="2000" dirty="0"/>
              <a:t> preparedness in </a:t>
            </a:r>
            <a:r>
              <a:rPr lang="en-AU" sz="2000" b="1" dirty="0"/>
              <a:t>communities</a:t>
            </a:r>
            <a:r>
              <a:rPr lang="en-AU" sz="2000" dirty="0"/>
              <a:t> without known </a:t>
            </a:r>
            <a:r>
              <a:rPr lang="en-AU" sz="2000" b="1" dirty="0"/>
              <a:t>COVID-19</a:t>
            </a:r>
            <a:r>
              <a:rPr lang="en-AU" sz="2000" dirty="0"/>
              <a:t> disease and to support outbreak responses in </a:t>
            </a:r>
            <a:r>
              <a:rPr lang="en-AU" sz="2000" b="1" dirty="0"/>
              <a:t>communities (see </a:t>
            </a:r>
            <a:r>
              <a:rPr lang="en-AU" sz="2000" b="1" i="1" dirty="0"/>
              <a:t>“What I can do to protect myself?”)</a:t>
            </a:r>
            <a:endParaRPr lang="en-AU" sz="2000" dirty="0"/>
          </a:p>
        </p:txBody>
      </p:sp>
      <p:pic>
        <p:nvPicPr>
          <p:cNvPr id="8"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2189015219"/>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Children</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endParaRPr lang="en-AU" sz="2000" dirty="0" smtClean="0"/>
          </a:p>
          <a:p>
            <a:r>
              <a:rPr lang="en-AU" sz="2000" dirty="0" smtClean="0"/>
              <a:t>COVID-19 </a:t>
            </a:r>
            <a:r>
              <a:rPr lang="en-AU" sz="2000" dirty="0"/>
              <a:t>can have a significant impact on children and their carers’ wellbeing beyond the disease itself. Children with disabilities may experience higher protection risk in a health outbreak such as:</a:t>
            </a:r>
          </a:p>
          <a:p>
            <a:pPr lvl="0"/>
            <a:r>
              <a:rPr lang="en-AU" sz="2000" dirty="0"/>
              <a:t>Neglect and lack of parental care</a:t>
            </a:r>
          </a:p>
          <a:p>
            <a:pPr lvl="0"/>
            <a:r>
              <a:rPr lang="en-AU" sz="2000" dirty="0"/>
              <a:t>Mental health and psychosocial distress</a:t>
            </a:r>
          </a:p>
          <a:p>
            <a:pPr lvl="0"/>
            <a:r>
              <a:rPr lang="en-AU" sz="2000" dirty="0"/>
              <a:t>Increased exposure to violence, including sexual violence, physical and emotional abuse</a:t>
            </a:r>
          </a:p>
          <a:p>
            <a:pPr marL="0" indent="0">
              <a:buNone/>
            </a:pPr>
            <a:endParaRPr lang="en-AU" sz="2000" dirty="0"/>
          </a:p>
        </p:txBody>
      </p:sp>
      <p:pic>
        <p:nvPicPr>
          <p:cNvPr id="8"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2008952985"/>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Children</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endParaRPr lang="en-AU" sz="2000" dirty="0" smtClean="0"/>
          </a:p>
          <a:p>
            <a:r>
              <a:rPr lang="en-AU" sz="2000" dirty="0"/>
              <a:t>Parents and caregivers, as well as children can:</a:t>
            </a:r>
          </a:p>
          <a:p>
            <a:pPr lvl="0"/>
            <a:r>
              <a:rPr lang="en-AU" sz="2000" dirty="0"/>
              <a:t>Monitoring children’s health and keeping them home from school if they are ill;</a:t>
            </a:r>
          </a:p>
          <a:p>
            <a:pPr lvl="0"/>
            <a:r>
              <a:rPr lang="en-AU" sz="2000" dirty="0"/>
              <a:t>Encouraging children to ask questions and express their concerns; and</a:t>
            </a:r>
          </a:p>
          <a:p>
            <a:pPr lvl="0"/>
            <a:r>
              <a:rPr lang="en-AU" sz="2000" dirty="0"/>
              <a:t>Coughing or sneezing into a tissue or your elbow and avoid touching your face, eyes, mouth and nose.</a:t>
            </a:r>
          </a:p>
          <a:p>
            <a:pPr marL="0" indent="0">
              <a:buNone/>
            </a:pPr>
            <a:endParaRPr lang="en-AU" sz="2000" dirty="0"/>
          </a:p>
        </p:txBody>
      </p:sp>
      <p:pic>
        <p:nvPicPr>
          <p:cNvPr id="8"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3723750388"/>
      </p:ext>
    </p:extLst>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587</TotalTime>
  <Words>1133</Words>
  <Application>Microsoft Office PowerPoint</Application>
  <PresentationFormat>On-screen Show (4:3)</PresentationFormat>
  <Paragraphs>86</Paragraphs>
  <Slides>15</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Arial Black</vt:lpstr>
      <vt:lpstr>Calibri</vt:lpstr>
      <vt:lpstr>Office Theme</vt:lpstr>
      <vt:lpstr>WHAT CAN I DO TO PROTECT MYSELF?  COVID-19 Briefing Notes for Pacific DPOs</vt:lpstr>
      <vt:lpstr>What can I do to Protect Myself?</vt:lpstr>
      <vt:lpstr>What can I do to Protect Myself?</vt:lpstr>
      <vt:lpstr>Persons With Disability (or their family members)</vt:lpstr>
      <vt:lpstr>Persons With Disability (or their family members)</vt:lpstr>
      <vt:lpstr>Community</vt:lpstr>
      <vt:lpstr>Community</vt:lpstr>
      <vt:lpstr>Children</vt:lpstr>
      <vt:lpstr>Children</vt:lpstr>
      <vt:lpstr>Youth</vt:lpstr>
      <vt:lpstr>Women With Disability</vt:lpstr>
      <vt:lpstr>Elderly</vt:lpstr>
      <vt:lpstr>People with Disabilities with Caregivers</vt:lpstr>
      <vt:lpstr>Reference:</vt:lpstr>
      <vt:lpstr>THANK YOU!</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PACIFIC WOMEN IN BUSINESS CONFERENCE 14-16 November 2012 Nadi, Fiji Islands</dc:title>
  <dc:creator>Soloveni Vitoso</dc:creator>
  <cp:lastModifiedBy>Soloveni Vitoso</cp:lastModifiedBy>
  <cp:revision>115</cp:revision>
  <dcterms:created xsi:type="dcterms:W3CDTF">2012-11-07T08:12:26Z</dcterms:created>
  <dcterms:modified xsi:type="dcterms:W3CDTF">2020-03-18T04:51:07Z</dcterms:modified>
</cp:coreProperties>
</file>