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
  </p:notesMasterIdLst>
  <p:sldIdLst>
    <p:sldId id="256" r:id="rId2"/>
    <p:sldId id="278" r:id="rId3"/>
    <p:sldId id="272" r:id="rId4"/>
    <p:sldId id="277" r:id="rId5"/>
    <p:sldId id="294" r:id="rId6"/>
    <p:sldId id="266"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FE9957-E7BF-4D06-8ED8-0025A872D7F6}" type="datetimeFigureOut">
              <a:rPr lang="en-AU" smtClean="0"/>
              <a:t>18/03/2020</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7A5284-EC73-484C-B62D-B87D749874EC}" type="slidenum">
              <a:rPr lang="en-AU" smtClean="0"/>
              <a:t>‹#›</a:t>
            </a:fld>
            <a:endParaRPr lang="en-AU"/>
          </a:p>
        </p:txBody>
      </p:sp>
    </p:spTree>
    <p:extLst>
      <p:ext uri="{BB962C8B-B14F-4D97-AF65-F5344CB8AC3E}">
        <p14:creationId xmlns:p14="http://schemas.microsoft.com/office/powerpoint/2010/main" val="2794258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B7A5284-EC73-484C-B62D-B87D749874EC}" type="slidenum">
              <a:rPr lang="en-AU" smtClean="0"/>
              <a:t>2</a:t>
            </a:fld>
            <a:endParaRPr lang="en-AU"/>
          </a:p>
        </p:txBody>
      </p:sp>
    </p:spTree>
    <p:extLst>
      <p:ext uri="{BB962C8B-B14F-4D97-AF65-F5344CB8AC3E}">
        <p14:creationId xmlns:p14="http://schemas.microsoft.com/office/powerpoint/2010/main" val="1198467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B7A5284-EC73-484C-B62D-B87D749874EC}" type="slidenum">
              <a:rPr lang="en-AU" smtClean="0"/>
              <a:t>5</a:t>
            </a:fld>
            <a:endParaRPr lang="en-AU"/>
          </a:p>
        </p:txBody>
      </p:sp>
    </p:spTree>
    <p:extLst>
      <p:ext uri="{BB962C8B-B14F-4D97-AF65-F5344CB8AC3E}">
        <p14:creationId xmlns:p14="http://schemas.microsoft.com/office/powerpoint/2010/main" val="317540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82B78521-0BCB-4345-9E8A-3DFD514278A0}"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2B78521-0BCB-4345-9E8A-3DFD514278A0}"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2B78521-0BCB-4345-9E8A-3DFD514278A0}"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2B78521-0BCB-4345-9E8A-3DFD514278A0}"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B78521-0BCB-4345-9E8A-3DFD514278A0}"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82B78521-0BCB-4345-9E8A-3DFD514278A0}"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82B78521-0BCB-4345-9E8A-3DFD514278A0}" type="datetimeFigureOut">
              <a:rPr lang="en-US" smtClean="0"/>
              <a:pPr/>
              <a:t>3/18/2020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82B78521-0BCB-4345-9E8A-3DFD514278A0}" type="datetimeFigureOut">
              <a:rPr lang="en-US" smtClean="0"/>
              <a:pPr/>
              <a:t>3/18/2020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B78521-0BCB-4345-9E8A-3DFD514278A0}" type="datetimeFigureOut">
              <a:rPr lang="en-US" smtClean="0"/>
              <a:pPr/>
              <a:t>3/18/2020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B78521-0BCB-4345-9E8A-3DFD514278A0}"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B78521-0BCB-4345-9E8A-3DFD514278A0}"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B78521-0BCB-4345-9E8A-3DFD514278A0}" type="datetimeFigureOut">
              <a:rPr lang="en-US" smtClean="0"/>
              <a:pPr/>
              <a:t>3/18/2020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A202C0-1AF4-48E6-B4F8-BBBABEA6DA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hyperlink" Target="https://www.who.int/news-room/q-a-detail/q-a-coronaviruses" TargetMode="External"/><Relationship Id="rId7"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emf"/><Relationship Id="rId5" Type="http://schemas.openxmlformats.org/officeDocument/2006/relationships/image" Target="../media/image5.jpeg"/><Relationship Id="rId4" Type="http://schemas.openxmlformats.org/officeDocument/2006/relationships/hyperlink" Target="https://www.specialolympics.org/stories/news/coronavirus-outbreak-what-you-need-to-know"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pacificdisability.org/" TargetMode="External"/><Relationship Id="rId2" Type="http://schemas.openxmlformats.org/officeDocument/2006/relationships/hyperlink" Target="mailto:pdfsec@unwired.com.fj" TargetMode="External"/><Relationship Id="rId1" Type="http://schemas.openxmlformats.org/officeDocument/2006/relationships/slideLayout" Target="../slideLayouts/slideLayout2.xml"/><Relationship Id="rId6" Type="http://schemas.openxmlformats.org/officeDocument/2006/relationships/image" Target="../media/image3.emf"/><Relationship Id="rId5" Type="http://schemas.openxmlformats.org/officeDocument/2006/relationships/image" Target="../media/image5.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ogo.jpg"/>
          <p:cNvPicPr>
            <a:picLocks noChangeAspect="1"/>
          </p:cNvPicPr>
          <p:nvPr/>
        </p:nvPicPr>
        <p:blipFill>
          <a:blip r:embed="rId2" cstate="print"/>
          <a:stretch>
            <a:fillRect/>
          </a:stretch>
        </p:blipFill>
        <p:spPr>
          <a:xfrm>
            <a:off x="0" y="685800"/>
            <a:ext cx="2583736" cy="1828800"/>
          </a:xfrm>
          <a:prstGeom prst="rect">
            <a:avLst/>
          </a:prstGeom>
        </p:spPr>
      </p:pic>
      <p:sp>
        <p:nvSpPr>
          <p:cNvPr id="2" name="Title 1"/>
          <p:cNvSpPr>
            <a:spLocks noGrp="1"/>
          </p:cNvSpPr>
          <p:nvPr>
            <p:ph type="ctrTitle"/>
          </p:nvPr>
        </p:nvSpPr>
        <p:spPr>
          <a:xfrm>
            <a:off x="685800" y="3276600"/>
            <a:ext cx="7772400" cy="1295399"/>
          </a:xfrm>
        </p:spPr>
        <p:txBody>
          <a:bodyPr>
            <a:noAutofit/>
          </a:bodyPr>
          <a:lstStyle/>
          <a:p>
            <a:pPr algn="ctr"/>
            <a:r>
              <a:rPr lang="en-US" sz="4000" b="1" dirty="0" smtClean="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How Persons </a:t>
            </a:r>
            <a:r>
              <a:rPr lang="en-US" sz="4000" b="1" dirty="0" smtClean="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With </a:t>
            </a:r>
            <a:r>
              <a:rPr lang="en-US" sz="4000" b="1" dirty="0" smtClean="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Disabilities may be Impacted</a:t>
            </a:r>
            <a:br>
              <a:rPr lang="en-US" sz="4000" b="1" dirty="0" smtClean="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2000" b="1" dirty="0" smtClean="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COVID-19 Briefing </a:t>
            </a:r>
            <a:r>
              <a:rPr lang="en-US" sz="2000" b="1" dirty="0" smtClean="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Notes for Pacific </a:t>
            </a:r>
            <a:r>
              <a:rPr lang="en-US" sz="2000" b="1" dirty="0" smtClean="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DPOs  </a:t>
            </a:r>
            <a:endParaRPr lang="en-US" sz="2000" b="1" dirty="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48884" y="4572000"/>
            <a:ext cx="7772400" cy="1828800"/>
          </a:xfrm>
        </p:spPr>
        <p:txBody>
          <a:bodyPr>
            <a:normAutofit/>
          </a:bodyPr>
          <a:lstStyle/>
          <a:p>
            <a:pPr algn="ctr"/>
            <a:endParaRPr lang="en-US" dirty="0" smtClean="0">
              <a:solidFill>
                <a:srgbClr val="002060"/>
              </a:solidFill>
              <a:latin typeface="Arial" panose="020B0604020202020204" pitchFamily="34" charset="0"/>
              <a:cs typeface="Arial" panose="020B0604020202020204" pitchFamily="34" charset="0"/>
            </a:endParaRPr>
          </a:p>
          <a:p>
            <a:pPr algn="ctr"/>
            <a:r>
              <a:rPr lang="en-US" dirty="0" smtClean="0">
                <a:solidFill>
                  <a:srgbClr val="002060"/>
                </a:solidFill>
                <a:latin typeface="Arial" panose="020B0604020202020204" pitchFamily="34" charset="0"/>
                <a:cs typeface="Arial" panose="020B0604020202020204" pitchFamily="34" charset="0"/>
              </a:rPr>
              <a:t>Developed by the Pacific Disability Forum</a:t>
            </a:r>
          </a:p>
          <a:p>
            <a:pPr algn="ctr"/>
            <a:r>
              <a:rPr lang="en-US" dirty="0" smtClean="0">
                <a:solidFill>
                  <a:srgbClr val="002060"/>
                </a:solidFill>
                <a:latin typeface="Arial" panose="020B0604020202020204" pitchFamily="34" charset="0"/>
                <a:cs typeface="Arial" panose="020B0604020202020204" pitchFamily="34" charset="0"/>
              </a:rPr>
              <a:t>March 2020</a:t>
            </a:r>
            <a:endParaRPr lang="en-US" dirty="0">
              <a:solidFill>
                <a:srgbClr val="002060"/>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38400" y="1856497"/>
            <a:ext cx="6248400" cy="810503"/>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83737" y="542282"/>
            <a:ext cx="5522592" cy="1362718"/>
          </a:xfrm>
          <a:prstGeom prst="rect">
            <a:avLst/>
          </a:prstGeom>
        </p:spPr>
      </p:pic>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fontScale="90000"/>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How Persons with Disabilities may be Impacted?</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199"/>
            <a:ext cx="8229600" cy="3886201"/>
          </a:xfrm>
        </p:spPr>
        <p:txBody>
          <a:bodyPr>
            <a:noAutofit/>
          </a:bodyPr>
          <a:lstStyle/>
          <a:p>
            <a:pPr lvl="0" algn="just"/>
            <a:endParaRPr lang="en-AU" sz="2000" dirty="0" smtClean="0"/>
          </a:p>
          <a:p>
            <a:pPr lvl="0" algn="just"/>
            <a:r>
              <a:rPr lang="en-AU" sz="2000" dirty="0" smtClean="0"/>
              <a:t>On </a:t>
            </a:r>
            <a:r>
              <a:rPr lang="en-AU" sz="2000" dirty="0"/>
              <a:t>average 15% of a given population has disability and they are among the most marginalized people in crisis-affected communities and are disproportionately affected. </a:t>
            </a:r>
          </a:p>
          <a:p>
            <a:pPr lvl="0" algn="just"/>
            <a:r>
              <a:rPr lang="en-AU" sz="2000" dirty="0"/>
              <a:t>Persons with disabilities with mobility issues, those who have difficulty in seeing and hearing, may have difficulty accessing services due to lack accessibility to the physical environment, lack of accessible information and communication and services that will ensure that they reach, enter, circulate and use health services.</a:t>
            </a:r>
          </a:p>
          <a:p>
            <a:pPr lvl="0" algn="just"/>
            <a:r>
              <a:rPr lang="en-AU" sz="2000" dirty="0"/>
              <a:t>Individuals with intellectual disabilities who have existing medical conditions, including breathing problems, are at increased risk for COVID-19.</a:t>
            </a:r>
          </a:p>
        </p:txBody>
      </p:sp>
      <p:pic>
        <p:nvPicPr>
          <p:cNvPr id="8"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2862575419"/>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fontScale="90000"/>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How Persons with Disabilities may be Impacted?</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pPr lvl="0"/>
            <a:endParaRPr lang="en-AU" sz="2000" dirty="0" smtClean="0"/>
          </a:p>
          <a:p>
            <a:pPr lvl="0" algn="just"/>
            <a:r>
              <a:rPr lang="en-AU" sz="2000" dirty="0" smtClean="0"/>
              <a:t>The </a:t>
            </a:r>
            <a:r>
              <a:rPr lang="en-AU" sz="2000" dirty="0"/>
              <a:t>impact of the coronavirus may cause stress and increase accumulation of stress related issues amongst people. People with a psychosocial disability and or existing trauma and mental health issues (such as suicidal tendencies) may have increased fear and anxiety regarding COVID-19. Some people with a psychosocial disability and or existing mental health issue and have a chronic disease such as diabetes, hypertension etc. may also be more vulnerable</a:t>
            </a:r>
          </a:p>
          <a:p>
            <a:pPr lvl="0" algn="just"/>
            <a:r>
              <a:rPr lang="en-AU" sz="2000" dirty="0"/>
              <a:t>Health outbreaks can compound gender inequalities, and increase risks of gender-based violence, the protection of women and girls with disabilities should be </a:t>
            </a:r>
            <a:r>
              <a:rPr lang="en-AU" sz="2000" dirty="0" smtClean="0"/>
              <a:t>prioritized.</a:t>
            </a:r>
            <a:endParaRPr lang="en-AU" sz="2000" dirty="0"/>
          </a:p>
        </p:txBody>
      </p:sp>
      <p:pic>
        <p:nvPicPr>
          <p:cNvPr id="8"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1786937679"/>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fontScale="90000"/>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How Persons with Disabilities may be Impacted?</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pPr lvl="0" algn="just"/>
            <a:r>
              <a:rPr lang="en-AU" sz="2000" dirty="0"/>
              <a:t>Persons with disabilities will need reasonable accommodation and necessary support and health care, and to take necessary steps in taking care of their need and protecting themselves from the outbreak. </a:t>
            </a:r>
          </a:p>
          <a:p>
            <a:pPr lvl="0" algn="just"/>
            <a:r>
              <a:rPr lang="en-AU" sz="2000" dirty="0"/>
              <a:t>Recognise the diversity of impairments among persons with disabilities and its severity which will impacts their ability to respond and effectively participate.</a:t>
            </a:r>
          </a:p>
          <a:p>
            <a:pPr lvl="0" algn="just"/>
            <a:r>
              <a:rPr lang="en-AU" sz="2000" dirty="0"/>
              <a:t>Persons with disabilities require the same resources and assistance that everyone does – adequate information and instructions, social and medical services, and protection from infection by those who have contracted the virus. </a:t>
            </a:r>
          </a:p>
          <a:p>
            <a:pPr lvl="0" algn="just"/>
            <a:r>
              <a:rPr lang="en-AU" sz="2000" dirty="0"/>
              <a:t>The Government need to ensure the inclusive distribution of resources on healthcare to respond to the needs of persons with disabilities.</a:t>
            </a:r>
          </a:p>
        </p:txBody>
      </p:sp>
      <p:pic>
        <p:nvPicPr>
          <p:cNvPr id="8"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1315811904"/>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Reference:</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pPr marL="0" indent="0">
              <a:buNone/>
            </a:pPr>
            <a:endParaRPr lang="en-AU" sz="2000" dirty="0"/>
          </a:p>
          <a:p>
            <a:pPr lvl="0"/>
            <a:r>
              <a:rPr lang="en-AU" sz="2000" u="sng" dirty="0">
                <a:hlinkClick r:id="rId3"/>
              </a:rPr>
              <a:t>https://www.who.int/news-room/q-a-detail/q-a-coronaviruses</a:t>
            </a:r>
            <a:endParaRPr lang="en-AU" sz="2000" dirty="0"/>
          </a:p>
          <a:p>
            <a:pPr lvl="0"/>
            <a:r>
              <a:rPr lang="en-AU" sz="2000" dirty="0" err="1"/>
              <a:t>GiHA</a:t>
            </a:r>
            <a:r>
              <a:rPr lang="en-AU" sz="2000" dirty="0"/>
              <a:t> Asia/Pacific (March 2020) </a:t>
            </a:r>
            <a:r>
              <a:rPr lang="en-AU" sz="2000" i="1" dirty="0"/>
              <a:t>The COVID-19 Outbreak and Gender: Key Advocacy Points from Asia and the Pacific </a:t>
            </a:r>
            <a:endParaRPr lang="en-AU" sz="2000" dirty="0"/>
          </a:p>
          <a:p>
            <a:pPr lvl="0"/>
            <a:r>
              <a:rPr lang="en-AU" sz="2000" dirty="0"/>
              <a:t>PHPC (March 2020) </a:t>
            </a:r>
            <a:r>
              <a:rPr lang="en-AU" sz="2000" i="1" dirty="0"/>
              <a:t>The COVID-19 Outbreak Protection Brief</a:t>
            </a:r>
            <a:endParaRPr lang="en-AU" sz="2000" dirty="0"/>
          </a:p>
          <a:p>
            <a:pPr lvl="0"/>
            <a:r>
              <a:rPr lang="en-AU" sz="2000" dirty="0"/>
              <a:t>UNICEF (March 2020) </a:t>
            </a:r>
            <a:r>
              <a:rPr lang="en-AU" sz="2000" i="1" dirty="0"/>
              <a:t>Child protection emergency preparedness and response to the COVID-19</a:t>
            </a:r>
            <a:endParaRPr lang="en-AU" sz="2000" dirty="0"/>
          </a:p>
          <a:p>
            <a:pPr lvl="0"/>
            <a:r>
              <a:rPr lang="en-AU" sz="2000" u="sng" dirty="0">
                <a:hlinkClick r:id="rId4"/>
              </a:rPr>
              <a:t>https://www.specialolympics.org/stories/news/coronavirus-outbreak-what-you-need-to-know</a:t>
            </a:r>
            <a:endParaRPr lang="en-AU" sz="2000" dirty="0"/>
          </a:p>
          <a:p>
            <a:endParaRPr lang="en-AU" sz="2000" dirty="0" smtClean="0"/>
          </a:p>
          <a:p>
            <a:pPr marL="0" indent="0">
              <a:buNone/>
            </a:pPr>
            <a:endParaRPr lang="en-AU" sz="2000" dirty="0"/>
          </a:p>
        </p:txBody>
      </p:sp>
      <p:pic>
        <p:nvPicPr>
          <p:cNvPr id="8" name="Content Placeholder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2561942340"/>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Autofit/>
          </a:bodyPr>
          <a:lstStyle/>
          <a:p>
            <a:pPr algn="ctr"/>
            <a:r>
              <a:rPr lang="en-US" sz="6000" dirty="0" smtClean="0">
                <a:solidFill>
                  <a:schemeClr val="tx2"/>
                </a:solidFill>
                <a:latin typeface="Arial Black" panose="020B0A04020102020204" pitchFamily="34" charset="0"/>
                <a:cs typeface="Arial" pitchFamily="34" charset="0"/>
              </a:rPr>
              <a:t>THANK YOU!</a:t>
            </a:r>
            <a:endParaRPr lang="en-US" sz="6000" dirty="0">
              <a:solidFill>
                <a:schemeClr val="tx2"/>
              </a:solidFill>
              <a:latin typeface="Arial Black" panose="020B0A04020102020204" pitchFamily="34" charset="0"/>
              <a:cs typeface="Arial" pitchFamily="34" charset="0"/>
            </a:endParaRPr>
          </a:p>
        </p:txBody>
      </p:sp>
      <p:sp>
        <p:nvSpPr>
          <p:cNvPr id="2" name="Content Placeholder 1"/>
          <p:cNvSpPr>
            <a:spLocks noGrp="1"/>
          </p:cNvSpPr>
          <p:nvPr>
            <p:ph idx="1"/>
          </p:nvPr>
        </p:nvSpPr>
        <p:spPr>
          <a:xfrm>
            <a:off x="457200" y="1828800"/>
            <a:ext cx="8229600" cy="3962400"/>
          </a:xfrm>
        </p:spPr>
        <p:txBody>
          <a:bodyPr>
            <a:noAutofit/>
          </a:bodyPr>
          <a:lstStyle/>
          <a:p>
            <a:pPr algn="ctr">
              <a:buNone/>
            </a:pPr>
            <a:r>
              <a:rPr lang="en-US" sz="4000" b="1" dirty="0" smtClean="0">
                <a:solidFill>
                  <a:schemeClr val="accent6">
                    <a:lumMod val="50000"/>
                  </a:schemeClr>
                </a:solidFill>
                <a:effectLst>
                  <a:outerShdw blurRad="38100" dist="38100" dir="2700000" algn="tl">
                    <a:srgbClr val="000000">
                      <a:alpha val="43137"/>
                    </a:srgbClr>
                  </a:outerShdw>
                </a:effectLst>
                <a:latin typeface="Arial Black" panose="020B0A04020102020204" pitchFamily="34" charset="0"/>
                <a:cs typeface="Arial" pitchFamily="34" charset="0"/>
              </a:rPr>
              <a:t>PACIFIC DISABILITY FORUM</a:t>
            </a:r>
          </a:p>
          <a:p>
            <a:pPr algn="ctr">
              <a:buNone/>
            </a:pP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P O Box 18458, Suva, Fiji Islands</a:t>
            </a:r>
          </a:p>
          <a:p>
            <a:pPr algn="ctr">
              <a:buNone/>
            </a:pPr>
            <a:endParaRPr lang="en-US" sz="2000"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ctr">
              <a:buNone/>
            </a:pP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Ground Floor, Kadavu House, Victoria House, Suva, Fiji.</a:t>
            </a:r>
          </a:p>
          <a:p>
            <a:pPr algn="ctr">
              <a:buNone/>
            </a:pP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Phone:  (679) 331 2008</a:t>
            </a:r>
          </a:p>
          <a:p>
            <a:pPr algn="ctr">
              <a:buNone/>
            </a:pP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Fax:     (679) 331 0469</a:t>
            </a:r>
          </a:p>
          <a:p>
            <a:pPr algn="ctr">
              <a:buNone/>
            </a:pPr>
            <a:endParaRPr lang="en-US" sz="2000"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ctr">
              <a:buNone/>
            </a:pP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Email: </a:t>
            </a: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hlinkClick r:id="rId2"/>
              </a:rPr>
              <a:t>pdfsec@unwired.com.fj</a:t>
            </a: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b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b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Website: </a:t>
            </a: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hlinkClick r:id="rId3"/>
              </a:rPr>
              <a:t>www.pacificdisability.org</a:t>
            </a: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p>
          <a:p>
            <a:pPr algn="ctr">
              <a:buNone/>
            </a:pPr>
            <a:endParaRPr lang="en-US" sz="2800" dirty="0" smtClean="0">
              <a:solidFill>
                <a:srgbClr val="002060"/>
              </a:solidFill>
              <a:latin typeface="Arial" pitchFamily="34" charset="0"/>
              <a:cs typeface="Arial" pitchFamily="34" charset="0"/>
            </a:endParaRPr>
          </a:p>
        </p:txBody>
      </p:sp>
      <p:pic>
        <p:nvPicPr>
          <p:cNvPr id="7" name="Picture 6" descr="LOGO.jpg"/>
          <p:cNvPicPr>
            <a:picLocks noChangeAspect="1"/>
          </p:cNvPicPr>
          <p:nvPr/>
        </p:nvPicPr>
        <p:blipFill>
          <a:blip r:embed="rId4" cstate="print"/>
          <a:stretch>
            <a:fillRect/>
          </a:stretch>
        </p:blipFill>
        <p:spPr>
          <a:xfrm>
            <a:off x="0" y="314712"/>
            <a:ext cx="1676400" cy="1437888"/>
          </a:xfrm>
          <a:prstGeom prst="rect">
            <a:avLst/>
          </a:prstGeom>
        </p:spPr>
      </p:pic>
      <p:pic>
        <p:nvPicPr>
          <p:cNvPr id="8" name="Content Placeholder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580</TotalTime>
  <Words>452</Words>
  <Application>Microsoft Office PowerPoint</Application>
  <PresentationFormat>On-screen Show (4:3)</PresentationFormat>
  <Paragraphs>36</Paragraphs>
  <Slides>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 Black</vt:lpstr>
      <vt:lpstr>Calibri</vt:lpstr>
      <vt:lpstr>Office Theme</vt:lpstr>
      <vt:lpstr>How Persons With Disabilities may be Impacted  COVID-19 Briefing Notes for Pacific DPOs  </vt:lpstr>
      <vt:lpstr>How Persons with Disabilities may be Impacted?</vt:lpstr>
      <vt:lpstr>How Persons with Disabilities may be Impacted?</vt:lpstr>
      <vt:lpstr>How Persons with Disabilities may be Impacted?</vt:lpstr>
      <vt:lpstr>Reference:</vt:lpstr>
      <vt:lpstr>THANK YOU!</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PACIFIC WOMEN IN BUSINESS CONFERENCE 14-16 November 2012 Nadi, Fiji Islands</dc:title>
  <dc:creator>Soloveni Vitoso</dc:creator>
  <cp:lastModifiedBy>Soloveni Vitoso</cp:lastModifiedBy>
  <cp:revision>113</cp:revision>
  <dcterms:created xsi:type="dcterms:W3CDTF">2012-11-07T08:12:26Z</dcterms:created>
  <dcterms:modified xsi:type="dcterms:W3CDTF">2020-03-18T04:56:37Z</dcterms:modified>
</cp:coreProperties>
</file>